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57" r:id="rId3"/>
    <p:sldId id="271" r:id="rId4"/>
    <p:sldId id="258" r:id="rId5"/>
    <p:sldId id="272" r:id="rId6"/>
    <p:sldId id="273" r:id="rId7"/>
    <p:sldId id="274" r:id="rId8"/>
    <p:sldId id="275" r:id="rId9"/>
    <p:sldId id="276" r:id="rId10"/>
    <p:sldId id="277" r:id="rId11"/>
    <p:sldId id="264" r:id="rId12"/>
    <p:sldId id="265" r:id="rId13"/>
    <p:sldId id="266" r:id="rId14"/>
    <p:sldId id="260" r:id="rId15"/>
    <p:sldId id="261" r:id="rId16"/>
    <p:sldId id="262" r:id="rId17"/>
    <p:sldId id="263" r:id="rId18"/>
    <p:sldId id="340" r:id="rId19"/>
    <p:sldId id="341" r:id="rId20"/>
    <p:sldId id="342" r:id="rId21"/>
    <p:sldId id="267" r:id="rId22"/>
    <p:sldId id="26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105" autoAdjust="0"/>
    <p:restoredTop sz="94660"/>
  </p:normalViewPr>
  <p:slideViewPr>
    <p:cSldViewPr snapToGrid="0">
      <p:cViewPr varScale="1">
        <p:scale>
          <a:sx n="108" d="100"/>
          <a:sy n="108" d="100"/>
        </p:scale>
        <p:origin x="48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79694D-A767-4B2C-A936-A325674F8B3A}" type="datetimeFigureOut">
              <a:rPr lang="en-US" smtClean="0"/>
              <a:t>2/16/23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7E3B28-A849-469E-AD6F-97BC50C80C1E}" type="slidenum">
              <a:rPr lang="en-US" smtClean="0"/>
              <a:t>‹#›</a:t>
            </a:fld>
            <a:endParaRPr lang="en-US"/>
          </a:p>
        </p:txBody>
      </p:sp>
    </p:spTree>
    <p:extLst>
      <p:ext uri="{BB962C8B-B14F-4D97-AF65-F5344CB8AC3E}">
        <p14:creationId xmlns:p14="http://schemas.microsoft.com/office/powerpoint/2010/main" val="6454009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12.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wired.com/2014/01/how-to-hack-okcupid/"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motherboard.vice.com/en_us/article/how-our-likes-helped-trump-win" TargetMode="External"/><Relationship Id="rId4" Type="http://schemas.openxmlformats.org/officeDocument/2006/relationships/hyperlink" Target="http://www.newyorker.com/magazine/2017/04/03/ai-versus-md"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73aebd718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73aebd71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46d411457d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46d411457d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Fraud: order fraud (Amazon, PayPal, etc.), account fraud (LinkedIn)</a:t>
            </a:r>
            <a:endParaRPr/>
          </a:p>
          <a:p>
            <a:pPr marL="0" lvl="0" indent="0" algn="l" rtl="0">
              <a:spcBef>
                <a:spcPts val="0"/>
              </a:spcBef>
              <a:spcAft>
                <a:spcPts val="0"/>
              </a:spcAft>
              <a:buNone/>
            </a:pPr>
            <a:r>
              <a:rPr lang="en"/>
              <a:t>Dating: </a:t>
            </a:r>
            <a:r>
              <a:rPr lang="en" u="sng">
                <a:solidFill>
                  <a:schemeClr val="accent1"/>
                </a:solidFill>
                <a:hlinkClick r:id="rId3">
                  <a:extLst>
                    <a:ext uri="{A12FA001-AC4F-418D-AE19-62706E023703}">
                      <ahyp:hlinkClr xmlns:ahyp="http://schemas.microsoft.com/office/drawing/2018/hyperlinkcolor" val="tx"/>
                    </a:ext>
                  </a:extLst>
                </a:hlinkClick>
              </a:rPr>
              <a:t>https://www.wired.com/2014/01/how-to-hack-okcupid/</a:t>
            </a:r>
            <a:endParaRPr/>
          </a:p>
          <a:p>
            <a:pPr marL="0" lvl="0" indent="0" algn="l" rtl="0">
              <a:spcBef>
                <a:spcPts val="0"/>
              </a:spcBef>
              <a:spcAft>
                <a:spcPts val="0"/>
              </a:spcAft>
              <a:buNone/>
            </a:pPr>
            <a:endParaRPr/>
          </a:p>
          <a:p>
            <a:pPr marL="0" lvl="0" indent="0" algn="l" rtl="0">
              <a:spcBef>
                <a:spcPts val="0"/>
              </a:spcBef>
              <a:spcAft>
                <a:spcPts val="0"/>
              </a:spcAft>
              <a:buNone/>
            </a:pPr>
            <a:r>
              <a:rPr lang="en"/>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a:p>
          <a:p>
            <a:pPr marL="0" lvl="0" indent="0" algn="l" rtl="0">
              <a:spcBef>
                <a:spcPts val="0"/>
              </a:spcBef>
              <a:spcAft>
                <a:spcPts val="0"/>
              </a:spcAft>
              <a:buNone/>
            </a:pPr>
            <a:endParaRPr/>
          </a:p>
          <a:p>
            <a:pPr marL="0" lvl="0" indent="0" algn="l" rtl="0">
              <a:spcBef>
                <a:spcPts val="0"/>
              </a:spcBef>
              <a:spcAft>
                <a:spcPts val="0"/>
              </a:spcAft>
              <a:buNone/>
            </a:pPr>
            <a:r>
              <a:rPr lang="en"/>
              <a:t>Diagnosis: </a:t>
            </a:r>
            <a:r>
              <a:rPr lang="en" u="sng">
                <a:solidFill>
                  <a:schemeClr val="accent1"/>
                </a:solidFill>
                <a:hlinkClick r:id="rId4">
                  <a:extLst>
                    <a:ext uri="{A12FA001-AC4F-418D-AE19-62706E023703}">
                      <ahyp:hlinkClr xmlns:ahyp="http://schemas.microsoft.com/office/drawing/2018/hyperlinkcolor" val="tx"/>
                    </a:ext>
                  </a:extLst>
                </a:hlinkClick>
              </a:rPr>
              <a:t>http://www.newyorker.com/magazine/2017/04/03/ai-versus-md</a:t>
            </a:r>
            <a:endParaRPr/>
          </a:p>
          <a:p>
            <a:pPr marL="0" lvl="0" indent="0" algn="l" rtl="0">
              <a:spcBef>
                <a:spcPts val="0"/>
              </a:spcBef>
              <a:spcAft>
                <a:spcPts val="0"/>
              </a:spcAft>
              <a:buNone/>
            </a:pPr>
            <a:endParaRPr/>
          </a:p>
          <a:p>
            <a:pPr marL="0" lvl="0" indent="0" algn="l" rtl="0">
              <a:spcBef>
                <a:spcPts val="0"/>
              </a:spcBef>
              <a:spcAft>
                <a:spcPts val="0"/>
              </a:spcAft>
              <a:buNone/>
            </a:pPr>
            <a:r>
              <a:rPr lang="en"/>
              <a:t>In June, 2015, Thrun’s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a:p>
          <a:p>
            <a:pPr marL="0" lvl="0" indent="0" algn="l" rtl="0">
              <a:spcBef>
                <a:spcPts val="0"/>
              </a:spcBef>
              <a:spcAft>
                <a:spcPts val="0"/>
              </a:spcAft>
              <a:buNone/>
            </a:pPr>
            <a:endParaRPr/>
          </a:p>
          <a:p>
            <a:pPr marL="0" lvl="0" indent="0" algn="l" rtl="0">
              <a:spcBef>
                <a:spcPts val="0"/>
              </a:spcBef>
              <a:spcAft>
                <a:spcPts val="0"/>
              </a:spcAft>
              <a:buNone/>
            </a:pPr>
            <a:r>
              <a:rPr lang="en"/>
              <a:t>Personality: </a:t>
            </a:r>
            <a:r>
              <a:rPr lang="en" u="sng">
                <a:solidFill>
                  <a:schemeClr val="accent1"/>
                </a:solidFill>
                <a:hlinkClick r:id="rId5">
                  <a:extLst>
                    <a:ext uri="{A12FA001-AC4F-418D-AE19-62706E023703}">
                      <ahyp:hlinkClr xmlns:ahyp="http://schemas.microsoft.com/office/drawing/2018/hyperlinkcolor" val="tx"/>
                    </a:ext>
                  </a:extLst>
                </a:hlinkClick>
              </a:rPr>
              <a:t>https://motherboard.vice.com/en_us/article/how-our-likes-helped-trump-win</a:t>
            </a:r>
            <a:r>
              <a:rPr lang="en"/>
              <a:t> (Cambridge Analytica—Board member Steve Bannon)</a:t>
            </a:r>
            <a:endParaRPr/>
          </a:p>
          <a:p>
            <a:pPr marL="0" lvl="0" indent="0" algn="l" rtl="0">
              <a:spcBef>
                <a:spcPts val="0"/>
              </a:spcBef>
              <a:spcAft>
                <a:spcPts val="0"/>
              </a:spcAft>
              <a:buNone/>
            </a:pPr>
            <a:endParaRPr/>
          </a:p>
          <a:p>
            <a:pPr marL="0" lvl="0" indent="0" algn="l" rtl="0">
              <a:spcBef>
                <a:spcPts val="0"/>
              </a:spcBef>
              <a:spcAft>
                <a:spcPts val="0"/>
              </a:spcAft>
              <a:buNone/>
            </a:pPr>
            <a:r>
              <a:rPr lang="en"/>
              <a:t>Link personality tests to Facebook profiles</a:t>
            </a:r>
            <a:endParaRPr/>
          </a:p>
          <a:p>
            <a:pPr marL="0" lvl="0" indent="0" algn="l" rtl="0">
              <a:spcBef>
                <a:spcPts val="0"/>
              </a:spcBef>
              <a:spcAft>
                <a:spcPts val="0"/>
              </a:spcAft>
              <a:buNone/>
            </a:pPr>
            <a:r>
              <a:rPr lang="en"/>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a:p>
          <a:p>
            <a:pPr marL="0" lvl="0" indent="0" algn="l" rtl="0">
              <a:spcBef>
                <a:spcPts val="0"/>
              </a:spcBef>
              <a:spcAft>
                <a:spcPts val="0"/>
              </a:spcAft>
              <a:buNone/>
            </a:pPr>
            <a:endParaRPr/>
          </a:p>
          <a:p>
            <a:pPr marL="0" lvl="0" indent="0" algn="l" rtl="0">
              <a:spcBef>
                <a:spcPts val="0"/>
              </a:spcBef>
              <a:spcAft>
                <a:spcPts val="0"/>
              </a:spcAft>
              <a:buNone/>
            </a:pPr>
            <a:r>
              <a:rPr lang="en"/>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a:p>
          <a:p>
            <a:pPr marL="0" lvl="0" indent="0" algn="l" rtl="0">
              <a:spcBef>
                <a:spcPts val="0"/>
              </a:spcBef>
              <a:spcAft>
                <a:spcPts val="0"/>
              </a:spcAft>
              <a:buNone/>
            </a:pPr>
            <a:endParaRPr/>
          </a:p>
          <a:p>
            <a:pPr marL="0" lvl="0" indent="0" algn="l" rtl="0">
              <a:spcBef>
                <a:spcPts val="0"/>
              </a:spcBef>
              <a:spcAft>
                <a:spcPts val="0"/>
              </a:spcAft>
              <a:buNone/>
            </a:pPr>
            <a:r>
              <a:rPr lang="en"/>
              <a:t>Machine learning to predict recidivism (for parole), to predict whether the bank should give you a loan, to predict whether immigrants should be admitted to US.  Racism, fairness.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47d015f83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47d015f83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47fc730402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47fc730402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47fc730402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47fc730402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47fc730402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47fc730402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47fc730402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47fc73040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7fc730402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7fc730402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47fc730402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47fc730402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47fc730402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47fc73040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7fc730402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47fc730402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8e2e3a4c90_0_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8e2e3a4c90_0_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47fc730402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47fc730402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3aebd7189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3aebd718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73aebd7189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73aebd718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73aebd7189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73aebd7189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3aebd7189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3aebd718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73aebd7189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73aebd7189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Fraud: order fraud (Amazon, PayPal, etc.), account fraud (LinkedIn)</a:t>
            </a:r>
            <a:endParaRPr/>
          </a:p>
          <a:p>
            <a:pPr marL="0" lvl="0" indent="0" algn="l" rtl="0">
              <a:spcBef>
                <a:spcPts val="0"/>
              </a:spcBef>
              <a:spcAft>
                <a:spcPts val="0"/>
              </a:spcAft>
              <a:buNone/>
            </a:pPr>
            <a:r>
              <a:rPr lang="en"/>
              <a:t>Dating: </a:t>
            </a:r>
            <a:r>
              <a:rPr lang="en" u="sng">
                <a:solidFill>
                  <a:schemeClr val="hlink"/>
                </a:solidFill>
                <a:hlinkClick r:id="rId3"/>
              </a:rPr>
              <a:t>https://www.wired.com/2014/01/how-to-hack-okcupid/</a:t>
            </a:r>
            <a:endParaRPr/>
          </a:p>
          <a:p>
            <a:pPr marL="0" lvl="0" indent="0" algn="l" rtl="0">
              <a:spcBef>
                <a:spcPts val="0"/>
              </a:spcBef>
              <a:spcAft>
                <a:spcPts val="0"/>
              </a:spcAft>
              <a:buNone/>
            </a:pPr>
            <a:endParaRPr/>
          </a:p>
          <a:p>
            <a:pPr marL="0" lvl="0" indent="0" algn="l" rtl="0">
              <a:spcBef>
                <a:spcPts val="0"/>
              </a:spcBef>
              <a:spcAft>
                <a:spcPts val="0"/>
              </a:spcAft>
              <a:buNone/>
            </a:pPr>
            <a:r>
              <a:rPr lang="en"/>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a:p>
          <a:p>
            <a:pPr marL="0" lvl="0" indent="0" algn="l" rtl="0">
              <a:spcBef>
                <a:spcPts val="0"/>
              </a:spcBef>
              <a:spcAft>
                <a:spcPts val="0"/>
              </a:spcAft>
              <a:buNone/>
            </a:pPr>
            <a:endParaRPr/>
          </a:p>
          <a:p>
            <a:pPr marL="0" lvl="0" indent="0" algn="l" rtl="0">
              <a:spcBef>
                <a:spcPts val="0"/>
              </a:spcBef>
              <a:spcAft>
                <a:spcPts val="0"/>
              </a:spcAft>
              <a:buNone/>
            </a:pPr>
            <a:r>
              <a:rPr lang="en"/>
              <a:t>Diagnosis: </a:t>
            </a:r>
            <a:r>
              <a:rPr lang="en" u="sng">
                <a:solidFill>
                  <a:schemeClr val="hlink"/>
                </a:solidFill>
                <a:hlinkClick r:id="rId4"/>
              </a:rPr>
              <a:t>http://www.newyorker.com/magazine/2017/04/03/ai-versus-md</a:t>
            </a:r>
            <a:endParaRPr/>
          </a:p>
          <a:p>
            <a:pPr marL="0" lvl="0" indent="0" algn="l" rtl="0">
              <a:spcBef>
                <a:spcPts val="0"/>
              </a:spcBef>
              <a:spcAft>
                <a:spcPts val="0"/>
              </a:spcAft>
              <a:buNone/>
            </a:pPr>
            <a:endParaRPr/>
          </a:p>
          <a:p>
            <a:pPr marL="0" lvl="0" indent="0" algn="l" rtl="0">
              <a:spcBef>
                <a:spcPts val="0"/>
              </a:spcBef>
              <a:spcAft>
                <a:spcPts val="0"/>
              </a:spcAft>
              <a:buNone/>
            </a:pPr>
            <a:r>
              <a:rPr lang="en"/>
              <a:t>In June, 2015, Thrun’s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a:p>
          <a:p>
            <a:pPr marL="0" lvl="0" indent="0" algn="l" rtl="0">
              <a:spcBef>
                <a:spcPts val="0"/>
              </a:spcBef>
              <a:spcAft>
                <a:spcPts val="0"/>
              </a:spcAft>
              <a:buNone/>
            </a:pPr>
            <a:endParaRPr/>
          </a:p>
          <a:p>
            <a:pPr marL="0" lvl="0" indent="0" algn="l" rtl="0">
              <a:spcBef>
                <a:spcPts val="0"/>
              </a:spcBef>
              <a:spcAft>
                <a:spcPts val="0"/>
              </a:spcAft>
              <a:buNone/>
            </a:pPr>
            <a:r>
              <a:rPr lang="en"/>
              <a:t>Personality: </a:t>
            </a:r>
            <a:r>
              <a:rPr lang="en" u="sng">
                <a:solidFill>
                  <a:schemeClr val="hlink"/>
                </a:solidFill>
                <a:hlinkClick r:id="rId5"/>
              </a:rPr>
              <a:t>https://motherboard.vice.com/en_us/article/how-our-likes-helped-trump-win</a:t>
            </a:r>
            <a:r>
              <a:rPr lang="en"/>
              <a:t> (Cambridge Analytica—Board member Steve Bannon)</a:t>
            </a:r>
            <a:endParaRPr/>
          </a:p>
          <a:p>
            <a:pPr marL="0" lvl="0" indent="0" algn="l" rtl="0">
              <a:spcBef>
                <a:spcPts val="0"/>
              </a:spcBef>
              <a:spcAft>
                <a:spcPts val="0"/>
              </a:spcAft>
              <a:buNone/>
            </a:pPr>
            <a:endParaRPr/>
          </a:p>
          <a:p>
            <a:pPr marL="0" lvl="0" indent="0" algn="l" rtl="0">
              <a:spcBef>
                <a:spcPts val="0"/>
              </a:spcBef>
              <a:spcAft>
                <a:spcPts val="0"/>
              </a:spcAft>
              <a:buNone/>
            </a:pPr>
            <a:r>
              <a:rPr lang="en"/>
              <a:t>Link personality tests to Facebook profiles</a:t>
            </a:r>
            <a:endParaRPr/>
          </a:p>
          <a:p>
            <a:pPr marL="0" lvl="0" indent="0" algn="l" rtl="0">
              <a:spcBef>
                <a:spcPts val="0"/>
              </a:spcBef>
              <a:spcAft>
                <a:spcPts val="0"/>
              </a:spcAft>
              <a:buNone/>
            </a:pPr>
            <a:r>
              <a:rPr lang="en"/>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a:p>
          <a:p>
            <a:pPr marL="0" lvl="0" indent="0" algn="l" rtl="0">
              <a:spcBef>
                <a:spcPts val="0"/>
              </a:spcBef>
              <a:spcAft>
                <a:spcPts val="0"/>
              </a:spcAft>
              <a:buNone/>
            </a:pPr>
            <a:endParaRPr/>
          </a:p>
          <a:p>
            <a:pPr marL="0" lvl="0" indent="0" algn="l" rtl="0">
              <a:spcBef>
                <a:spcPts val="0"/>
              </a:spcBef>
              <a:spcAft>
                <a:spcPts val="0"/>
              </a:spcAft>
              <a:buNone/>
            </a:pPr>
            <a:r>
              <a:rPr lang="en"/>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a:p>
          <a:p>
            <a:pPr marL="0" lvl="0" indent="0" algn="l" rtl="0">
              <a:spcBef>
                <a:spcPts val="0"/>
              </a:spcBef>
              <a:spcAft>
                <a:spcPts val="0"/>
              </a:spcAft>
              <a:buNone/>
            </a:pPr>
            <a:endParaRPr/>
          </a:p>
          <a:p>
            <a:pPr marL="0" lvl="0" indent="0" algn="l" rtl="0">
              <a:spcBef>
                <a:spcPts val="0"/>
              </a:spcBef>
              <a:spcAft>
                <a:spcPts val="0"/>
              </a:spcAft>
              <a:buNone/>
            </a:pPr>
            <a:r>
              <a:rPr lang="en"/>
              <a:t>Machine learning to predict recidivism (for parole), to predict whether the bank shoud give you a loan, to predict whether immigrants should be admitted to US.  Racism, fairness.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73aebd7189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73aebd7189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Fraud: order fraud (Amazon, PayPal, etc.), account fraud (LinkedIn)</a:t>
            </a:r>
            <a:endParaRPr/>
          </a:p>
          <a:p>
            <a:pPr marL="0" lvl="0" indent="0" algn="l" rtl="0">
              <a:spcBef>
                <a:spcPts val="0"/>
              </a:spcBef>
              <a:spcAft>
                <a:spcPts val="0"/>
              </a:spcAft>
              <a:buNone/>
            </a:pPr>
            <a:r>
              <a:rPr lang="en"/>
              <a:t>Dating: </a:t>
            </a:r>
            <a:r>
              <a:rPr lang="en" u="sng">
                <a:solidFill>
                  <a:schemeClr val="hlink"/>
                </a:solidFill>
                <a:hlinkClick r:id="rId3"/>
              </a:rPr>
              <a:t>https://www.wired.com/2014/01/how-to-hack-okcupid/</a:t>
            </a:r>
            <a:endParaRPr/>
          </a:p>
          <a:p>
            <a:pPr marL="0" lvl="0" indent="0" algn="l" rtl="0">
              <a:spcBef>
                <a:spcPts val="0"/>
              </a:spcBef>
              <a:spcAft>
                <a:spcPts val="0"/>
              </a:spcAft>
              <a:buNone/>
            </a:pPr>
            <a:endParaRPr/>
          </a:p>
          <a:p>
            <a:pPr marL="0" lvl="0" indent="0" algn="l" rtl="0">
              <a:spcBef>
                <a:spcPts val="0"/>
              </a:spcBef>
              <a:spcAft>
                <a:spcPts val="0"/>
              </a:spcAft>
              <a:buNone/>
            </a:pPr>
            <a:r>
              <a:rPr lang="en"/>
              <a:t>If, through statistical sampling, McKinlay could ascertain which questions mattered to the kind of women he liked, he could construct a new profile that honestly answered those questions and ignored the rest. He could match every woman in LA who might be right for him, and none that weren’t.</a:t>
            </a:r>
            <a:endParaRPr/>
          </a:p>
          <a:p>
            <a:pPr marL="0" lvl="0" indent="0" algn="l" rtl="0">
              <a:spcBef>
                <a:spcPts val="0"/>
              </a:spcBef>
              <a:spcAft>
                <a:spcPts val="0"/>
              </a:spcAft>
              <a:buNone/>
            </a:pPr>
            <a:endParaRPr/>
          </a:p>
          <a:p>
            <a:pPr marL="0" lvl="0" indent="0" algn="l" rtl="0">
              <a:spcBef>
                <a:spcPts val="0"/>
              </a:spcBef>
              <a:spcAft>
                <a:spcPts val="0"/>
              </a:spcAft>
              <a:buNone/>
            </a:pPr>
            <a:r>
              <a:rPr lang="en"/>
              <a:t>Diagnosis: </a:t>
            </a:r>
            <a:r>
              <a:rPr lang="en" u="sng">
                <a:solidFill>
                  <a:schemeClr val="hlink"/>
                </a:solidFill>
                <a:hlinkClick r:id="rId4"/>
              </a:rPr>
              <a:t>http://www.newyorker.com/magazine/2017/04/03/ai-versus-md</a:t>
            </a:r>
            <a:endParaRPr/>
          </a:p>
          <a:p>
            <a:pPr marL="0" lvl="0" indent="0" algn="l" rtl="0">
              <a:spcBef>
                <a:spcPts val="0"/>
              </a:spcBef>
              <a:spcAft>
                <a:spcPts val="0"/>
              </a:spcAft>
              <a:buNone/>
            </a:pPr>
            <a:endParaRPr/>
          </a:p>
          <a:p>
            <a:pPr marL="0" lvl="0" indent="0" algn="l" rtl="0">
              <a:spcBef>
                <a:spcPts val="0"/>
              </a:spcBef>
              <a:spcAft>
                <a:spcPts val="0"/>
              </a:spcAft>
              <a:buNone/>
            </a:pPr>
            <a:r>
              <a:rPr lang="en"/>
              <a:t>In June, 2015, Thrun’s team began to test what the machine had learned from the master set of images by presenting it with a “validation set”: some fourteen thousand images that had been diagnosed by dermatologists (although not necessarily by biopsy). Could the system correctly classify the images into three diagnostic categories—benign lesions, malignant lesions, and non-cancerous growths? The system got the answer right seventy-two per cent of the time. (The actual output of the algorithm is not “yes” or “no” but a probability that a given lesion belongs to a category of interest.) Two board-certified dermatologists who were tested alongside did worse: they got the answer correct sixty-six per cent of the time.</a:t>
            </a:r>
            <a:endParaRPr/>
          </a:p>
          <a:p>
            <a:pPr marL="0" lvl="0" indent="0" algn="l" rtl="0">
              <a:spcBef>
                <a:spcPts val="0"/>
              </a:spcBef>
              <a:spcAft>
                <a:spcPts val="0"/>
              </a:spcAft>
              <a:buNone/>
            </a:pPr>
            <a:endParaRPr/>
          </a:p>
          <a:p>
            <a:pPr marL="0" lvl="0" indent="0" algn="l" rtl="0">
              <a:spcBef>
                <a:spcPts val="0"/>
              </a:spcBef>
              <a:spcAft>
                <a:spcPts val="0"/>
              </a:spcAft>
              <a:buNone/>
            </a:pPr>
            <a:r>
              <a:rPr lang="en"/>
              <a:t>Personality: </a:t>
            </a:r>
            <a:r>
              <a:rPr lang="en" u="sng">
                <a:solidFill>
                  <a:schemeClr val="hlink"/>
                </a:solidFill>
                <a:hlinkClick r:id="rId5"/>
              </a:rPr>
              <a:t>https://motherboard.vice.com/en_us/article/how-our-likes-helped-trump-win</a:t>
            </a:r>
            <a:r>
              <a:rPr lang="en"/>
              <a:t> (Cambridge Analytica—Board member Steve Bannon)</a:t>
            </a:r>
            <a:endParaRPr/>
          </a:p>
          <a:p>
            <a:pPr marL="0" lvl="0" indent="0" algn="l" rtl="0">
              <a:spcBef>
                <a:spcPts val="0"/>
              </a:spcBef>
              <a:spcAft>
                <a:spcPts val="0"/>
              </a:spcAft>
              <a:buNone/>
            </a:pPr>
            <a:endParaRPr/>
          </a:p>
          <a:p>
            <a:pPr marL="0" lvl="0" indent="0" algn="l" rtl="0">
              <a:spcBef>
                <a:spcPts val="0"/>
              </a:spcBef>
              <a:spcAft>
                <a:spcPts val="0"/>
              </a:spcAft>
              <a:buNone/>
            </a:pPr>
            <a:r>
              <a:rPr lang="en"/>
              <a:t>Link personality tests to Facebook profiles</a:t>
            </a:r>
            <a:endParaRPr/>
          </a:p>
          <a:p>
            <a:pPr marL="0" lvl="0" indent="0" algn="l" rtl="0">
              <a:spcBef>
                <a:spcPts val="0"/>
              </a:spcBef>
              <a:spcAft>
                <a:spcPts val="0"/>
              </a:spcAft>
              <a:buNone/>
            </a:pPr>
            <a:r>
              <a:rPr lang="en"/>
              <a:t>"Followers of Lady Gaga were most probably extroverts, while those who "liked" philosophy tended to be introverts. While each piece of such information is too weak to produce a reliable prediction, when tens, hundreds, or thousands of individual data points are combined, the resulting predictions become really accurate."</a:t>
            </a:r>
            <a:endParaRPr/>
          </a:p>
          <a:p>
            <a:pPr marL="0" lvl="0" indent="0" algn="l" rtl="0">
              <a:spcBef>
                <a:spcPts val="0"/>
              </a:spcBef>
              <a:spcAft>
                <a:spcPts val="0"/>
              </a:spcAft>
              <a:buNone/>
            </a:pPr>
            <a:endParaRPr/>
          </a:p>
          <a:p>
            <a:pPr marL="0" lvl="0" indent="0" algn="l" rtl="0">
              <a:spcBef>
                <a:spcPts val="0"/>
              </a:spcBef>
              <a:spcAft>
                <a:spcPts val="0"/>
              </a:spcAft>
              <a:buNone/>
            </a:pPr>
            <a:r>
              <a:rPr lang="en"/>
              <a:t>"Up to now, explains Nix, election campaigns have been organized based on demographic concepts. "A really ridiculous idea. The idea that all women should receive the same message because of their gender—or all African Americans because of their race." What Nix meant is that while other campaigners so far have relied on demographics, Cambridge Analytica was using psychometrics."</a:t>
            </a:r>
            <a:endParaRPr/>
          </a:p>
          <a:p>
            <a:pPr marL="0" lvl="0" indent="0" algn="l" rtl="0">
              <a:spcBef>
                <a:spcPts val="0"/>
              </a:spcBef>
              <a:spcAft>
                <a:spcPts val="0"/>
              </a:spcAft>
              <a:buNone/>
            </a:pPr>
            <a:endParaRPr/>
          </a:p>
          <a:p>
            <a:pPr marL="0" lvl="0" indent="0" algn="l" rtl="0">
              <a:spcBef>
                <a:spcPts val="0"/>
              </a:spcBef>
              <a:spcAft>
                <a:spcPts val="0"/>
              </a:spcAft>
              <a:buNone/>
            </a:pPr>
            <a:r>
              <a:rPr lang="en"/>
              <a:t>Machine learning to predict recidivism (for parole), to predict whether the bank shoud give you a loan, to predict whether immigrants should be admitted to US.  Racism, fairness.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46d411457d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46d411457d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4852734-52AC-4EAE-B3EB-562540065479}" type="datetimeFigureOut">
              <a:rPr lang="en-US" smtClean="0"/>
              <a:t>2/16/23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2064387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852734-52AC-4EAE-B3EB-562540065479}" type="datetimeFigureOut">
              <a:rPr lang="en-US" smtClean="0"/>
              <a:t>2/16/23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470385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852734-52AC-4EAE-B3EB-562540065479}" type="datetimeFigureOut">
              <a:rPr lang="en-US" smtClean="0"/>
              <a:t>2/16/23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38796998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p:cSld name="Section">
    <p:spTree>
      <p:nvGrpSpPr>
        <p:cNvPr id="1" name="Shape 75"/>
        <p:cNvGrpSpPr/>
        <p:nvPr/>
      </p:nvGrpSpPr>
      <p:grpSpPr>
        <a:xfrm>
          <a:off x="0" y="0"/>
          <a:ext cx="0" cy="0"/>
          <a:chOff x="0" y="0"/>
          <a:chExt cx="0" cy="0"/>
        </a:xfrm>
      </p:grpSpPr>
      <p:sp>
        <p:nvSpPr>
          <p:cNvPr id="76" name="Google Shape;76;p18"/>
          <p:cNvSpPr txBox="1">
            <a:spLocks noGrp="1"/>
          </p:cNvSpPr>
          <p:nvPr>
            <p:ph type="title"/>
          </p:nvPr>
        </p:nvSpPr>
        <p:spPr>
          <a:xfrm>
            <a:off x="1625600" y="2978405"/>
            <a:ext cx="8940800" cy="901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a:solidFill>
                  <a:schemeClr val="dk2"/>
                </a:solidFill>
              </a:defRPr>
            </a:lvl2pPr>
            <a:lvl3pPr lvl="2" algn="ctr" rtl="0">
              <a:spcBef>
                <a:spcPts val="0"/>
              </a:spcBef>
              <a:spcAft>
                <a:spcPts val="0"/>
              </a:spcAft>
              <a:buSzPts val="3600"/>
              <a:buNone/>
              <a:defRPr>
                <a:solidFill>
                  <a:schemeClr val="dk2"/>
                </a:solidFill>
              </a:defRPr>
            </a:lvl3pPr>
            <a:lvl4pPr lvl="3" algn="ctr" rtl="0">
              <a:spcBef>
                <a:spcPts val="0"/>
              </a:spcBef>
              <a:spcAft>
                <a:spcPts val="0"/>
              </a:spcAft>
              <a:buSzPts val="3600"/>
              <a:buNone/>
              <a:defRPr>
                <a:solidFill>
                  <a:schemeClr val="dk2"/>
                </a:solidFill>
              </a:defRPr>
            </a:lvl4pPr>
            <a:lvl5pPr lvl="4" algn="ctr" rtl="0">
              <a:spcBef>
                <a:spcPts val="0"/>
              </a:spcBef>
              <a:spcAft>
                <a:spcPts val="0"/>
              </a:spcAft>
              <a:buSzPts val="3600"/>
              <a:buNone/>
              <a:defRPr>
                <a:solidFill>
                  <a:schemeClr val="dk2"/>
                </a:solidFill>
              </a:defRPr>
            </a:lvl5pPr>
            <a:lvl6pPr lvl="5" algn="ctr" rtl="0">
              <a:spcBef>
                <a:spcPts val="0"/>
              </a:spcBef>
              <a:spcAft>
                <a:spcPts val="0"/>
              </a:spcAft>
              <a:buSzPts val="3600"/>
              <a:buNone/>
              <a:defRPr>
                <a:solidFill>
                  <a:schemeClr val="dk2"/>
                </a:solidFill>
              </a:defRPr>
            </a:lvl6pPr>
            <a:lvl7pPr lvl="6" algn="ctr" rtl="0">
              <a:spcBef>
                <a:spcPts val="0"/>
              </a:spcBef>
              <a:spcAft>
                <a:spcPts val="0"/>
              </a:spcAft>
              <a:buSzPts val="3600"/>
              <a:buNone/>
              <a:defRPr>
                <a:solidFill>
                  <a:schemeClr val="dk2"/>
                </a:solidFill>
              </a:defRPr>
            </a:lvl7pPr>
            <a:lvl8pPr lvl="7" algn="ctr" rtl="0">
              <a:spcBef>
                <a:spcPts val="0"/>
              </a:spcBef>
              <a:spcAft>
                <a:spcPts val="0"/>
              </a:spcAft>
              <a:buSzPts val="3600"/>
              <a:buNone/>
              <a:defRPr>
                <a:solidFill>
                  <a:schemeClr val="dk2"/>
                </a:solidFill>
              </a:defRPr>
            </a:lvl8pPr>
            <a:lvl9pPr lvl="8" algn="ctr" rtl="0">
              <a:spcBef>
                <a:spcPts val="0"/>
              </a:spcBef>
              <a:spcAft>
                <a:spcPts val="0"/>
              </a:spcAft>
              <a:buSzPts val="3600"/>
              <a:buNone/>
              <a:defRPr>
                <a:solidFill>
                  <a:schemeClr val="dk2"/>
                </a:solidFill>
              </a:defRPr>
            </a:lvl9pPr>
          </a:lstStyle>
          <a:p>
            <a:endParaRPr/>
          </a:p>
        </p:txBody>
      </p:sp>
    </p:spTree>
    <p:extLst>
      <p:ext uri="{BB962C8B-B14F-4D97-AF65-F5344CB8AC3E}">
        <p14:creationId xmlns:p14="http://schemas.microsoft.com/office/powerpoint/2010/main" val="8717052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60"/>
        <p:cNvGrpSpPr/>
        <p:nvPr/>
      </p:nvGrpSpPr>
      <p:grpSpPr>
        <a:xfrm>
          <a:off x="0" y="0"/>
          <a:ext cx="0" cy="0"/>
          <a:chOff x="0" y="0"/>
          <a:chExt cx="0" cy="0"/>
        </a:xfrm>
      </p:grpSpPr>
      <p:sp>
        <p:nvSpPr>
          <p:cNvPr id="61" name="Google Shape;61;p15"/>
          <p:cNvSpPr txBox="1">
            <a:spLocks noGrp="1"/>
          </p:cNvSpPr>
          <p:nvPr>
            <p:ph type="title"/>
          </p:nvPr>
        </p:nvSpPr>
        <p:spPr>
          <a:xfrm>
            <a:off x="609600" y="274637"/>
            <a:ext cx="8940800" cy="9012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3600"/>
              <a:buFont typeface="Arial"/>
              <a:buNone/>
              <a:defRPr sz="4800" b="1">
                <a:latin typeface="Arial"/>
                <a:ea typeface="Arial"/>
                <a:cs typeface="Arial"/>
                <a:sym typeface="Arial"/>
              </a:defRPr>
            </a:lvl1pPr>
            <a:lvl2pPr lvl="1" algn="l" rtl="0">
              <a:spcBef>
                <a:spcPts val="0"/>
              </a:spcBef>
              <a:spcAft>
                <a:spcPts val="0"/>
              </a:spcAft>
              <a:buSzPts val="3600"/>
              <a:buFont typeface="Arial"/>
              <a:buNone/>
              <a:defRPr sz="4800" b="1">
                <a:solidFill>
                  <a:schemeClr val="dk2"/>
                </a:solidFill>
                <a:latin typeface="Arial"/>
                <a:ea typeface="Arial"/>
                <a:cs typeface="Arial"/>
                <a:sym typeface="Arial"/>
              </a:defRPr>
            </a:lvl2pPr>
            <a:lvl3pPr lvl="2" algn="l" rtl="0">
              <a:spcBef>
                <a:spcPts val="0"/>
              </a:spcBef>
              <a:spcAft>
                <a:spcPts val="0"/>
              </a:spcAft>
              <a:buSzPts val="3600"/>
              <a:buFont typeface="Arial"/>
              <a:buNone/>
              <a:defRPr sz="4800" b="1">
                <a:solidFill>
                  <a:schemeClr val="dk2"/>
                </a:solidFill>
                <a:latin typeface="Arial"/>
                <a:ea typeface="Arial"/>
                <a:cs typeface="Arial"/>
                <a:sym typeface="Arial"/>
              </a:defRPr>
            </a:lvl3pPr>
            <a:lvl4pPr lvl="3" algn="l" rtl="0">
              <a:spcBef>
                <a:spcPts val="0"/>
              </a:spcBef>
              <a:spcAft>
                <a:spcPts val="0"/>
              </a:spcAft>
              <a:buSzPts val="3600"/>
              <a:buFont typeface="Arial"/>
              <a:buNone/>
              <a:defRPr sz="4800" b="1">
                <a:solidFill>
                  <a:schemeClr val="dk2"/>
                </a:solidFill>
                <a:latin typeface="Arial"/>
                <a:ea typeface="Arial"/>
                <a:cs typeface="Arial"/>
                <a:sym typeface="Arial"/>
              </a:defRPr>
            </a:lvl4pPr>
            <a:lvl5pPr lvl="4" algn="l" rtl="0">
              <a:spcBef>
                <a:spcPts val="0"/>
              </a:spcBef>
              <a:spcAft>
                <a:spcPts val="0"/>
              </a:spcAft>
              <a:buSzPts val="3600"/>
              <a:buFont typeface="Arial"/>
              <a:buNone/>
              <a:defRPr sz="4800" b="1">
                <a:solidFill>
                  <a:schemeClr val="dk2"/>
                </a:solidFill>
                <a:latin typeface="Arial"/>
                <a:ea typeface="Arial"/>
                <a:cs typeface="Arial"/>
                <a:sym typeface="Arial"/>
              </a:defRPr>
            </a:lvl5pPr>
            <a:lvl6pPr lvl="5" algn="l" rtl="0">
              <a:spcBef>
                <a:spcPts val="0"/>
              </a:spcBef>
              <a:spcAft>
                <a:spcPts val="0"/>
              </a:spcAft>
              <a:buSzPts val="3600"/>
              <a:buFont typeface="Arial"/>
              <a:buNone/>
              <a:defRPr sz="4800" b="1">
                <a:solidFill>
                  <a:schemeClr val="dk2"/>
                </a:solidFill>
                <a:latin typeface="Arial"/>
                <a:ea typeface="Arial"/>
                <a:cs typeface="Arial"/>
                <a:sym typeface="Arial"/>
              </a:defRPr>
            </a:lvl6pPr>
            <a:lvl7pPr lvl="6" algn="l" rtl="0">
              <a:spcBef>
                <a:spcPts val="0"/>
              </a:spcBef>
              <a:spcAft>
                <a:spcPts val="0"/>
              </a:spcAft>
              <a:buSzPts val="3600"/>
              <a:buFont typeface="Arial"/>
              <a:buNone/>
              <a:defRPr sz="4800" b="1">
                <a:solidFill>
                  <a:schemeClr val="dk2"/>
                </a:solidFill>
                <a:latin typeface="Arial"/>
                <a:ea typeface="Arial"/>
                <a:cs typeface="Arial"/>
                <a:sym typeface="Arial"/>
              </a:defRPr>
            </a:lvl7pPr>
            <a:lvl8pPr lvl="7" algn="l" rtl="0">
              <a:spcBef>
                <a:spcPts val="0"/>
              </a:spcBef>
              <a:spcAft>
                <a:spcPts val="0"/>
              </a:spcAft>
              <a:buSzPts val="3600"/>
              <a:buFont typeface="Arial"/>
              <a:buNone/>
              <a:defRPr sz="4800" b="1">
                <a:solidFill>
                  <a:schemeClr val="dk2"/>
                </a:solidFill>
                <a:latin typeface="Arial"/>
                <a:ea typeface="Arial"/>
                <a:cs typeface="Arial"/>
                <a:sym typeface="Arial"/>
              </a:defRPr>
            </a:lvl8pPr>
            <a:lvl9pPr lvl="8" algn="l" rtl="0">
              <a:spcBef>
                <a:spcPts val="0"/>
              </a:spcBef>
              <a:spcAft>
                <a:spcPts val="0"/>
              </a:spcAft>
              <a:buSzPts val="3600"/>
              <a:buFont typeface="Arial"/>
              <a:buNone/>
              <a:defRPr sz="4800" b="1">
                <a:solidFill>
                  <a:schemeClr val="dk2"/>
                </a:solidFill>
                <a:latin typeface="Arial"/>
                <a:ea typeface="Arial"/>
                <a:cs typeface="Arial"/>
                <a:sym typeface="Arial"/>
              </a:defRPr>
            </a:lvl9pPr>
          </a:lstStyle>
          <a:p>
            <a:endParaRPr/>
          </a:p>
        </p:txBody>
      </p:sp>
      <p:cxnSp>
        <p:nvCxnSpPr>
          <p:cNvPr id="62" name="Google Shape;62;p15"/>
          <p:cNvCxnSpPr/>
          <p:nvPr/>
        </p:nvCxnSpPr>
        <p:spPr>
          <a:xfrm>
            <a:off x="609600" y="1175787"/>
            <a:ext cx="10972800" cy="0"/>
          </a:xfrm>
          <a:prstGeom prst="straightConnector1">
            <a:avLst/>
          </a:prstGeom>
          <a:noFill/>
          <a:ln w="9525" cap="flat" cmpd="sng">
            <a:solidFill>
              <a:srgbClr val="CCCCCC"/>
            </a:solidFill>
            <a:prstDash val="solid"/>
            <a:round/>
            <a:headEnd type="none" w="med" len="med"/>
            <a:tailEnd type="none" w="med" len="med"/>
          </a:ln>
        </p:spPr>
      </p:cxnSp>
      <p:cxnSp>
        <p:nvCxnSpPr>
          <p:cNvPr id="63" name="Google Shape;63;p15"/>
          <p:cNvCxnSpPr/>
          <p:nvPr/>
        </p:nvCxnSpPr>
        <p:spPr>
          <a:xfrm>
            <a:off x="609600" y="6324600"/>
            <a:ext cx="10972800" cy="0"/>
          </a:xfrm>
          <a:prstGeom prst="straightConnector1">
            <a:avLst/>
          </a:prstGeom>
          <a:noFill/>
          <a:ln w="9525" cap="flat" cmpd="sng">
            <a:solidFill>
              <a:srgbClr val="CCCCCC"/>
            </a:solidFill>
            <a:prstDash val="solid"/>
            <a:round/>
            <a:headEnd type="none" w="med" len="med"/>
            <a:tailEnd type="none" w="med" len="med"/>
          </a:ln>
        </p:spPr>
      </p:cxnSp>
      <p:sp>
        <p:nvSpPr>
          <p:cNvPr id="64" name="Google Shape;64;p15"/>
          <p:cNvSpPr txBox="1">
            <a:spLocks noGrp="1"/>
          </p:cNvSpPr>
          <p:nvPr>
            <p:ph type="body" idx="1"/>
          </p:nvPr>
        </p:nvSpPr>
        <p:spPr>
          <a:xfrm>
            <a:off x="609600" y="1295400"/>
            <a:ext cx="10972800" cy="4830800"/>
          </a:xfrm>
          <a:prstGeom prst="rect">
            <a:avLst/>
          </a:prstGeom>
          <a:noFill/>
          <a:ln>
            <a:noFill/>
          </a:ln>
        </p:spPr>
        <p:txBody>
          <a:bodyPr spcFirstLastPara="1" wrap="square" lIns="91425" tIns="91425" rIns="91425" bIns="91425" anchor="t" anchorCtr="0">
            <a:noAutofit/>
          </a:bodyPr>
          <a:lstStyle>
            <a:lvl1pPr marL="609585" lvl="0" indent="-507987" rtl="0">
              <a:spcBef>
                <a:spcPts val="0"/>
              </a:spcBef>
              <a:spcAft>
                <a:spcPts val="0"/>
              </a:spcAft>
              <a:buSzPts val="2400"/>
              <a:buChar char="●"/>
              <a:defRPr sz="3200"/>
            </a:lvl1pPr>
            <a:lvl2pPr marL="1219170" lvl="1" indent="-507987" rtl="0">
              <a:spcBef>
                <a:spcPts val="533"/>
              </a:spcBef>
              <a:spcAft>
                <a:spcPts val="0"/>
              </a:spcAft>
              <a:buSzPts val="2400"/>
              <a:buChar char="○"/>
              <a:defRPr sz="3200"/>
            </a:lvl2pPr>
            <a:lvl3pPr marL="1828754" lvl="2" indent="-507987" rtl="0">
              <a:spcBef>
                <a:spcPts val="533"/>
              </a:spcBef>
              <a:spcAft>
                <a:spcPts val="0"/>
              </a:spcAft>
              <a:buSzPts val="2400"/>
              <a:buChar char="■"/>
              <a:defRPr sz="3200"/>
            </a:lvl3pPr>
            <a:lvl4pPr marL="2438339" lvl="3" indent="-457189" rtl="0">
              <a:spcBef>
                <a:spcPts val="533"/>
              </a:spcBef>
              <a:spcAft>
                <a:spcPts val="0"/>
              </a:spcAft>
              <a:buSzPts val="1800"/>
              <a:buChar char="●"/>
              <a:defRPr sz="2400"/>
            </a:lvl4pPr>
            <a:lvl5pPr marL="3047924" lvl="4" indent="-457189" rtl="0">
              <a:spcBef>
                <a:spcPts val="533"/>
              </a:spcBef>
              <a:spcAft>
                <a:spcPts val="0"/>
              </a:spcAft>
              <a:buSzPts val="1800"/>
              <a:buChar char="○"/>
              <a:defRPr sz="2400"/>
            </a:lvl5pPr>
            <a:lvl6pPr marL="3657509" lvl="5" indent="-457189" rtl="0">
              <a:spcBef>
                <a:spcPts val="533"/>
              </a:spcBef>
              <a:spcAft>
                <a:spcPts val="0"/>
              </a:spcAft>
              <a:buSzPts val="1800"/>
              <a:buChar char="■"/>
              <a:defRPr sz="2400"/>
            </a:lvl6pPr>
            <a:lvl7pPr marL="4267093" lvl="6" indent="-457189" rtl="0">
              <a:spcBef>
                <a:spcPts val="533"/>
              </a:spcBef>
              <a:spcAft>
                <a:spcPts val="0"/>
              </a:spcAft>
              <a:buSzPts val="1800"/>
              <a:buChar char="●"/>
              <a:defRPr sz="2400"/>
            </a:lvl7pPr>
            <a:lvl8pPr marL="4876678" lvl="7" indent="-457189" rtl="0">
              <a:spcBef>
                <a:spcPts val="533"/>
              </a:spcBef>
              <a:spcAft>
                <a:spcPts val="0"/>
              </a:spcAft>
              <a:buSzPts val="1800"/>
              <a:buChar char="○"/>
              <a:defRPr sz="2400"/>
            </a:lvl8pPr>
            <a:lvl9pPr marL="5486263" lvl="8" indent="-457189" rtl="0">
              <a:spcBef>
                <a:spcPts val="533"/>
              </a:spcBef>
              <a:spcAft>
                <a:spcPts val="533"/>
              </a:spcAft>
              <a:buSzPts val="1800"/>
              <a:buChar char="■"/>
              <a:defRPr sz="2400"/>
            </a:lvl9pPr>
          </a:lstStyle>
          <a:p>
            <a:endParaRPr/>
          </a:p>
        </p:txBody>
      </p:sp>
    </p:spTree>
    <p:extLst>
      <p:ext uri="{BB962C8B-B14F-4D97-AF65-F5344CB8AC3E}">
        <p14:creationId xmlns:p14="http://schemas.microsoft.com/office/powerpoint/2010/main" val="3333782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852734-52AC-4EAE-B3EB-562540065479}" type="datetimeFigureOut">
              <a:rPr lang="en-US" smtClean="0"/>
              <a:t>2/16/23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3365625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852734-52AC-4EAE-B3EB-562540065479}" type="datetimeFigureOut">
              <a:rPr lang="en-US" smtClean="0"/>
              <a:t>2/16/23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4078154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4852734-52AC-4EAE-B3EB-562540065479}" type="datetimeFigureOut">
              <a:rPr lang="en-US" smtClean="0"/>
              <a:t>2/16/23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2906811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852734-52AC-4EAE-B3EB-562540065479}" type="datetimeFigureOut">
              <a:rPr lang="en-US" smtClean="0"/>
              <a:t>2/16/23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1132947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4852734-52AC-4EAE-B3EB-562540065479}" type="datetimeFigureOut">
              <a:rPr lang="en-US" smtClean="0"/>
              <a:t>2/16/23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42196423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852734-52AC-4EAE-B3EB-562540065479}" type="datetimeFigureOut">
              <a:rPr lang="en-US" smtClean="0"/>
              <a:t>2/16/23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1336433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4852734-52AC-4EAE-B3EB-562540065479}" type="datetimeFigureOut">
              <a:rPr lang="en-US" smtClean="0"/>
              <a:t>2/16/23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3104601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4852734-52AC-4EAE-B3EB-562540065479}" type="datetimeFigureOut">
              <a:rPr lang="en-US" smtClean="0"/>
              <a:t>2/16/23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E2D287-B203-48B7-8159-58DBC0915655}" type="slidenum">
              <a:rPr lang="en-US" smtClean="0"/>
              <a:t>‹#›</a:t>
            </a:fld>
            <a:endParaRPr lang="en-US"/>
          </a:p>
        </p:txBody>
      </p:sp>
    </p:spTree>
    <p:extLst>
      <p:ext uri="{BB962C8B-B14F-4D97-AF65-F5344CB8AC3E}">
        <p14:creationId xmlns:p14="http://schemas.microsoft.com/office/powerpoint/2010/main" val="15693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852734-52AC-4EAE-B3EB-562540065479}" type="datetimeFigureOut">
              <a:rPr lang="en-US" smtClean="0"/>
              <a:t>2/16/23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E2D287-B203-48B7-8159-58DBC0915655}" type="slidenum">
              <a:rPr lang="en-US" smtClean="0"/>
              <a:t>‹#›</a:t>
            </a:fld>
            <a:endParaRPr lang="en-US"/>
          </a:p>
        </p:txBody>
      </p:sp>
    </p:spTree>
    <p:extLst>
      <p:ext uri="{BB962C8B-B14F-4D97-AF65-F5344CB8AC3E}">
        <p14:creationId xmlns:p14="http://schemas.microsoft.com/office/powerpoint/2010/main" val="34294797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357194"/>
            <a:ext cx="9144000" cy="2387600"/>
          </a:xfrm>
        </p:spPr>
        <p:txBody>
          <a:bodyPr/>
          <a:lstStyle/>
          <a:p>
            <a:r>
              <a:rPr lang="en-US" dirty="0"/>
              <a:t>YSC2239 Lecture 12</a:t>
            </a:r>
          </a:p>
        </p:txBody>
      </p:sp>
      <p:sp>
        <p:nvSpPr>
          <p:cNvPr id="3" name="Subtitle 2"/>
          <p:cNvSpPr>
            <a:spLocks noGrp="1"/>
          </p:cNvSpPr>
          <p:nvPr>
            <p:ph type="subTitle" idx="1"/>
          </p:nvPr>
        </p:nvSpPr>
        <p:spPr>
          <a:xfrm>
            <a:off x="1524000" y="4805545"/>
            <a:ext cx="9144000" cy="1655762"/>
          </a:xfrm>
        </p:spPr>
        <p:txBody>
          <a:bodyPr/>
          <a:lstStyle/>
          <a:p>
            <a:endParaRPr lang="en-US" dirty="0"/>
          </a:p>
        </p:txBody>
      </p:sp>
      <p:pic>
        <p:nvPicPr>
          <p:cNvPr id="1026" name="Picture 4" descr="YaleNUS_Header.tif">
            <a:extLst>
              <a:ext uri="{FF2B5EF4-FFF2-40B4-BE49-F238E27FC236}">
                <a16:creationId xmlns:a16="http://schemas.microsoft.com/office/drawing/2014/main" id="{0830E64C-D6D6-4375-96EA-8A4771F6D5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2506" y="680356"/>
            <a:ext cx="12797156" cy="3232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38167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54"/>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Classification Examples</a:t>
            </a:r>
            <a:endParaRPr/>
          </a:p>
        </p:txBody>
      </p:sp>
      <p:pic>
        <p:nvPicPr>
          <p:cNvPr id="288" name="Google Shape;288;p54"/>
          <p:cNvPicPr preferRelativeResize="0"/>
          <p:nvPr/>
        </p:nvPicPr>
        <p:blipFill>
          <a:blip r:embed="rId3">
            <a:alphaModFix/>
          </a:blip>
          <a:stretch>
            <a:fillRect/>
          </a:stretch>
        </p:blipFill>
        <p:spPr>
          <a:xfrm>
            <a:off x="1498067" y="1379033"/>
            <a:ext cx="5608672" cy="3987067"/>
          </a:xfrm>
          <a:prstGeom prst="rect">
            <a:avLst/>
          </a:prstGeom>
          <a:noFill/>
          <a:ln>
            <a:noFill/>
          </a:ln>
        </p:spPr>
      </p:pic>
      <p:pic>
        <p:nvPicPr>
          <p:cNvPr id="289" name="Google Shape;289;p54"/>
          <p:cNvPicPr preferRelativeResize="0"/>
          <p:nvPr/>
        </p:nvPicPr>
        <p:blipFill>
          <a:blip r:embed="rId4">
            <a:alphaModFix/>
          </a:blip>
          <a:stretch>
            <a:fillRect/>
          </a:stretch>
        </p:blipFill>
        <p:spPr>
          <a:xfrm>
            <a:off x="7106734" y="1950367"/>
            <a:ext cx="3385500" cy="341573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3"/>
          <p:cNvSpPr txBox="1">
            <a:spLocks noGrp="1"/>
          </p:cNvSpPr>
          <p:nvPr>
            <p:ph type="title"/>
          </p:nvPr>
        </p:nvSpPr>
        <p:spPr>
          <a:xfrm>
            <a:off x="1625600" y="2978405"/>
            <a:ext cx="8940800" cy="901200"/>
          </a:xfrm>
          <a:prstGeom prst="rect">
            <a:avLst/>
          </a:prstGeom>
        </p:spPr>
        <p:txBody>
          <a:bodyPr spcFirstLastPara="1" vert="horz" wrap="square" lIns="121900" tIns="121900" rIns="121900" bIns="121900" rtlCol="0" anchor="b" anchorCtr="0">
            <a:noAutofit/>
          </a:bodyPr>
          <a:lstStyle/>
          <a:p>
            <a:r>
              <a:rPr lang="en"/>
              <a:t>Classifiers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4"/>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79" name="Google Shape;179;p34"/>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Training a Classifier</a:t>
            </a:r>
            <a:endParaRPr/>
          </a:p>
        </p:txBody>
      </p:sp>
      <p:sp>
        <p:nvSpPr>
          <p:cNvPr id="180" name="Google Shape;180;p34"/>
          <p:cNvSpPr/>
          <p:nvPr/>
        </p:nvSpPr>
        <p:spPr>
          <a:xfrm>
            <a:off x="4727600" y="1524557"/>
            <a:ext cx="2736800"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3200" b="1"/>
              <a:t>Classifier</a:t>
            </a:r>
            <a:endParaRPr sz="3200" b="1"/>
          </a:p>
        </p:txBody>
      </p:sp>
      <p:sp>
        <p:nvSpPr>
          <p:cNvPr id="181" name="Google Shape;181;p34"/>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a:t>Attributes of an example</a:t>
            </a:r>
            <a:endParaRPr sz="3200"/>
          </a:p>
        </p:txBody>
      </p:sp>
      <p:sp>
        <p:nvSpPr>
          <p:cNvPr id="182" name="Google Shape;182;p34"/>
          <p:cNvSpPr txBox="1"/>
          <p:nvPr/>
        </p:nvSpPr>
        <p:spPr>
          <a:xfrm>
            <a:off x="8786800" y="1866400"/>
            <a:ext cx="2973200" cy="1296400"/>
          </a:xfrm>
          <a:prstGeom prst="rect">
            <a:avLst/>
          </a:prstGeom>
          <a:noFill/>
          <a:ln>
            <a:noFill/>
          </a:ln>
        </p:spPr>
        <p:txBody>
          <a:bodyPr spcFirstLastPara="1" wrap="square" lIns="121900" tIns="121900" rIns="121900" bIns="121900" anchor="ctr" anchorCtr="0">
            <a:noAutofit/>
          </a:bodyPr>
          <a:lstStyle/>
          <a:p>
            <a:r>
              <a:rPr lang="en" sz="3200"/>
              <a:t>Predicted label of the example</a:t>
            </a:r>
            <a:endParaRPr sz="3200"/>
          </a:p>
        </p:txBody>
      </p:sp>
      <p:sp>
        <p:nvSpPr>
          <p:cNvPr id="183" name="Google Shape;183;p34"/>
          <p:cNvSpPr/>
          <p:nvPr/>
        </p:nvSpPr>
        <p:spPr>
          <a:xfrm>
            <a:off x="991400" y="4184200"/>
            <a:ext cx="2121600" cy="17288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Population</a:t>
            </a:r>
            <a:endParaRPr sz="2400" b="1">
              <a:solidFill>
                <a:schemeClr val="lt1"/>
              </a:solidFill>
            </a:endParaRPr>
          </a:p>
        </p:txBody>
      </p:sp>
      <p:sp>
        <p:nvSpPr>
          <p:cNvPr id="184" name="Google Shape;184;p34"/>
          <p:cNvSpPr/>
          <p:nvPr/>
        </p:nvSpPr>
        <p:spPr>
          <a:xfrm>
            <a:off x="5459463" y="4472400"/>
            <a:ext cx="1562400" cy="11524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grpSp>
        <p:nvGrpSpPr>
          <p:cNvPr id="185" name="Google Shape;185;p34"/>
          <p:cNvGrpSpPr/>
          <p:nvPr/>
        </p:nvGrpSpPr>
        <p:grpSpPr>
          <a:xfrm>
            <a:off x="3301202" y="4472400"/>
            <a:ext cx="2158261" cy="1152400"/>
            <a:chOff x="2475901" y="3354300"/>
            <a:chExt cx="1618696" cy="864300"/>
          </a:xfrm>
        </p:grpSpPr>
        <p:sp>
          <p:nvSpPr>
            <p:cNvPr id="186" name="Google Shape;186;p34"/>
            <p:cNvSpPr/>
            <p:nvPr/>
          </p:nvSpPr>
          <p:spPr>
            <a:xfrm>
              <a:off x="2922797" y="3354300"/>
              <a:ext cx="1171800" cy="8643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187" name="Google Shape;187;p34"/>
            <p:cNvSpPr/>
            <p:nvPr/>
          </p:nvSpPr>
          <p:spPr>
            <a:xfrm>
              <a:off x="2475901" y="3545850"/>
              <a:ext cx="221100" cy="481200"/>
            </a:xfrm>
            <a:prstGeom prst="rightArrow">
              <a:avLst>
                <a:gd name="adj1" fmla="val 50000"/>
                <a:gd name="adj2" fmla="val 671509"/>
              </a:avLst>
            </a:prstGeom>
            <a:solidFill>
              <a:schemeClr val="accent5"/>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188" name="Google Shape;188;p34"/>
          <p:cNvGrpSpPr/>
          <p:nvPr/>
        </p:nvGrpSpPr>
        <p:grpSpPr>
          <a:xfrm>
            <a:off x="3784200" y="4396991"/>
            <a:ext cx="5974667" cy="1430741"/>
            <a:chOff x="2838150" y="3297743"/>
            <a:chExt cx="4481000" cy="1073056"/>
          </a:xfrm>
        </p:grpSpPr>
        <p:grpSp>
          <p:nvGrpSpPr>
            <p:cNvPr id="189" name="Google Shape;189;p34"/>
            <p:cNvGrpSpPr/>
            <p:nvPr/>
          </p:nvGrpSpPr>
          <p:grpSpPr>
            <a:xfrm>
              <a:off x="5524625" y="3297743"/>
              <a:ext cx="1794525" cy="549907"/>
              <a:chOff x="5524625" y="3297743"/>
              <a:chExt cx="1794525" cy="549907"/>
            </a:xfrm>
          </p:grpSpPr>
          <p:sp>
            <p:nvSpPr>
              <p:cNvPr id="190" name="Google Shape;190;p34"/>
              <p:cNvSpPr/>
              <p:nvPr/>
            </p:nvSpPr>
            <p:spPr>
              <a:xfrm>
                <a:off x="5524625" y="3297750"/>
                <a:ext cx="1171800" cy="5499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191" name="Google Shape;191;p34"/>
              <p:cNvSpPr/>
              <p:nvPr/>
            </p:nvSpPr>
            <p:spPr>
              <a:xfrm>
                <a:off x="6696650" y="3297743"/>
                <a:ext cx="622500" cy="5499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cxnSp>
          <p:nvCxnSpPr>
            <p:cNvPr id="192" name="Google Shape;192;p34"/>
            <p:cNvCxnSpPr/>
            <p:nvPr/>
          </p:nvCxnSpPr>
          <p:spPr>
            <a:xfrm>
              <a:off x="2838150" y="3963300"/>
              <a:ext cx="2583000" cy="0"/>
            </a:xfrm>
            <a:prstGeom prst="straightConnector1">
              <a:avLst/>
            </a:prstGeom>
            <a:noFill/>
            <a:ln w="28575" cap="flat" cmpd="sng">
              <a:solidFill>
                <a:srgbClr val="000000"/>
              </a:solidFill>
              <a:prstDash val="dash"/>
              <a:round/>
              <a:headEnd type="none" w="med" len="med"/>
              <a:tailEnd type="none" w="med" len="med"/>
            </a:ln>
          </p:spPr>
        </p:cxnSp>
        <p:grpSp>
          <p:nvGrpSpPr>
            <p:cNvPr id="193" name="Google Shape;193;p34"/>
            <p:cNvGrpSpPr/>
            <p:nvPr/>
          </p:nvGrpSpPr>
          <p:grpSpPr>
            <a:xfrm>
              <a:off x="5524625" y="4066292"/>
              <a:ext cx="1794525" cy="304508"/>
              <a:chOff x="5524625" y="4066292"/>
              <a:chExt cx="1794525" cy="304508"/>
            </a:xfrm>
          </p:grpSpPr>
          <p:sp>
            <p:nvSpPr>
              <p:cNvPr id="194" name="Google Shape;194;p34"/>
              <p:cNvSpPr/>
              <p:nvPr/>
            </p:nvSpPr>
            <p:spPr>
              <a:xfrm>
                <a:off x="5524625" y="4066300"/>
                <a:ext cx="1171800" cy="3045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195" name="Google Shape;195;p34"/>
              <p:cNvSpPr/>
              <p:nvPr/>
            </p:nvSpPr>
            <p:spPr>
              <a:xfrm>
                <a:off x="6696650" y="4066292"/>
                <a:ext cx="622500" cy="3045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grpSp>
      <p:sp>
        <p:nvSpPr>
          <p:cNvPr id="196" name="Google Shape;196;p34"/>
          <p:cNvSpPr/>
          <p:nvPr/>
        </p:nvSpPr>
        <p:spPr>
          <a:xfrm>
            <a:off x="9922867" y="3162800"/>
            <a:ext cx="1918800" cy="1870000"/>
          </a:xfrm>
          <a:prstGeom prst="wedgeRoundRectCallout">
            <a:avLst>
              <a:gd name="adj1" fmla="val -56589"/>
              <a:gd name="adj2" fmla="val 24524"/>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2133"/>
              <a:t>Model the association between attributes &amp; labels</a:t>
            </a:r>
            <a:endParaRPr sz="2133"/>
          </a:p>
        </p:txBody>
      </p:sp>
      <p:sp>
        <p:nvSpPr>
          <p:cNvPr id="197" name="Google Shape;197;p34"/>
          <p:cNvSpPr/>
          <p:nvPr/>
        </p:nvSpPr>
        <p:spPr>
          <a:xfrm>
            <a:off x="9922867" y="5144433"/>
            <a:ext cx="1918800" cy="1128400"/>
          </a:xfrm>
          <a:prstGeom prst="wedgeRoundRectCallout">
            <a:avLst>
              <a:gd name="adj1" fmla="val -57838"/>
              <a:gd name="adj2" fmla="val -11411"/>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r>
              <a:rPr lang="en" sz="2133"/>
              <a:t>Estimate the accuracy of the classifier</a:t>
            </a:r>
            <a:endParaRPr sz="2133"/>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animEffect transition="in" filter="fade">
                                      <p:cBhvr>
                                        <p:cTn id="7" dur="1"/>
                                        <p:tgtEl>
                                          <p:spTgt spid="18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5"/>
                                        </p:tgtEl>
                                        <p:attrNameLst>
                                          <p:attrName>style.visibility</p:attrName>
                                        </p:attrNameLst>
                                      </p:cBhvr>
                                      <p:to>
                                        <p:strVal val="visible"/>
                                      </p:to>
                                    </p:set>
                                    <p:animEffect transition="in" filter="fade">
                                      <p:cBhvr>
                                        <p:cTn id="12" dur="1"/>
                                        <p:tgtEl>
                                          <p:spTgt spid="18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4"/>
                                        </p:tgtEl>
                                        <p:attrNameLst>
                                          <p:attrName>style.visibility</p:attrName>
                                        </p:attrNameLst>
                                      </p:cBhvr>
                                      <p:to>
                                        <p:strVal val="visible"/>
                                      </p:to>
                                    </p:set>
                                    <p:animEffect transition="in" filter="fade">
                                      <p:cBhvr>
                                        <p:cTn id="17" dur="1"/>
                                        <p:tgtEl>
                                          <p:spTgt spid="18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8"/>
                                        </p:tgtEl>
                                        <p:attrNameLst>
                                          <p:attrName>style.visibility</p:attrName>
                                        </p:attrNameLst>
                                      </p:cBhvr>
                                      <p:to>
                                        <p:strVal val="visible"/>
                                      </p:to>
                                    </p:set>
                                    <p:animEffect transition="in" filter="fade">
                                      <p:cBhvr>
                                        <p:cTn id="22" dur="1"/>
                                        <p:tgtEl>
                                          <p:spTgt spid="18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6"/>
                                        </p:tgtEl>
                                        <p:attrNameLst>
                                          <p:attrName>style.visibility</p:attrName>
                                        </p:attrNameLst>
                                      </p:cBhvr>
                                      <p:to>
                                        <p:strVal val="visible"/>
                                      </p:to>
                                    </p:set>
                                    <p:animEffect transition="in" filter="fade">
                                      <p:cBhvr>
                                        <p:cTn id="27" dur="1"/>
                                        <p:tgtEl>
                                          <p:spTgt spid="19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7"/>
                                        </p:tgtEl>
                                        <p:attrNameLst>
                                          <p:attrName>style.visibility</p:attrName>
                                        </p:attrNameLst>
                                      </p:cBhvr>
                                      <p:to>
                                        <p:strVal val="visible"/>
                                      </p:to>
                                    </p:set>
                                    <p:animEffect transition="in" filter="fade">
                                      <p:cBhvr>
                                        <p:cTn id="32" dur="1"/>
                                        <p:tgtEl>
                                          <p:spTgt spid="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5"/>
          <p:cNvSpPr/>
          <p:nvPr/>
        </p:nvSpPr>
        <p:spPr>
          <a:xfrm>
            <a:off x="4026917" y="2228533"/>
            <a:ext cx="4308400" cy="641600"/>
          </a:xfrm>
          <a:prstGeom prst="rightArrow">
            <a:avLst>
              <a:gd name="adj1" fmla="val 50000"/>
              <a:gd name="adj2" fmla="val 50000"/>
            </a:avLst>
          </a:prstGeom>
          <a:solidFill>
            <a:schemeClr val="accent5"/>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203" name="Google Shape;203;p35"/>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Nearest Neighbor Classifier</a:t>
            </a:r>
            <a:endParaRPr/>
          </a:p>
        </p:txBody>
      </p:sp>
      <p:sp>
        <p:nvSpPr>
          <p:cNvPr id="204" name="Google Shape;204;p35"/>
          <p:cNvSpPr/>
          <p:nvPr/>
        </p:nvSpPr>
        <p:spPr>
          <a:xfrm>
            <a:off x="4727600" y="1524557"/>
            <a:ext cx="2736800" cy="2042800"/>
          </a:xfrm>
          <a:prstGeom prst="rect">
            <a:avLst/>
          </a:prstGeom>
          <a:solidFill>
            <a:schemeClr val="lt2"/>
          </a:solidFill>
          <a:ln w="9525" cap="flat" cmpd="sng">
            <a:solidFill>
              <a:srgbClr val="3B7EA1"/>
            </a:solidFill>
            <a:prstDash val="solid"/>
            <a:round/>
            <a:headEnd type="none" w="sm" len="sm"/>
            <a:tailEnd type="none" w="sm" len="sm"/>
          </a:ln>
        </p:spPr>
        <p:txBody>
          <a:bodyPr spcFirstLastPara="1" wrap="square" lIns="121900" tIns="121900" rIns="121900" bIns="121900" anchor="ctr" anchorCtr="0">
            <a:noAutofit/>
          </a:bodyPr>
          <a:lstStyle/>
          <a:p>
            <a:pPr algn="ctr"/>
            <a:r>
              <a:rPr lang="en" sz="2933" b="1" u="sng"/>
              <a:t>NN Classifier</a:t>
            </a:r>
            <a:endParaRPr sz="2933" b="1" u="sng"/>
          </a:p>
          <a:p>
            <a:pPr algn="ctr"/>
            <a:r>
              <a:rPr lang="en" sz="2667"/>
              <a:t>Use the label of the most similar training example</a:t>
            </a:r>
            <a:endParaRPr sz="2667"/>
          </a:p>
        </p:txBody>
      </p:sp>
      <p:sp>
        <p:nvSpPr>
          <p:cNvPr id="205" name="Google Shape;205;p35"/>
          <p:cNvSpPr txBox="1"/>
          <p:nvPr/>
        </p:nvSpPr>
        <p:spPr>
          <a:xfrm>
            <a:off x="1095967" y="1866400"/>
            <a:ext cx="2736800" cy="1296400"/>
          </a:xfrm>
          <a:prstGeom prst="rect">
            <a:avLst/>
          </a:prstGeom>
          <a:noFill/>
          <a:ln>
            <a:noFill/>
          </a:ln>
        </p:spPr>
        <p:txBody>
          <a:bodyPr spcFirstLastPara="1" wrap="square" lIns="121900" tIns="121900" rIns="121900" bIns="121900" anchor="ctr" anchorCtr="0">
            <a:noAutofit/>
          </a:bodyPr>
          <a:lstStyle/>
          <a:p>
            <a:r>
              <a:rPr lang="en" sz="3200"/>
              <a:t>Attributes of an example</a:t>
            </a:r>
            <a:endParaRPr sz="3200"/>
          </a:p>
        </p:txBody>
      </p:sp>
      <p:sp>
        <p:nvSpPr>
          <p:cNvPr id="206" name="Google Shape;206;p35"/>
          <p:cNvSpPr txBox="1"/>
          <p:nvPr/>
        </p:nvSpPr>
        <p:spPr>
          <a:xfrm>
            <a:off x="8786800" y="1866400"/>
            <a:ext cx="2973200" cy="1296400"/>
          </a:xfrm>
          <a:prstGeom prst="rect">
            <a:avLst/>
          </a:prstGeom>
          <a:noFill/>
          <a:ln>
            <a:noFill/>
          </a:ln>
        </p:spPr>
        <p:txBody>
          <a:bodyPr spcFirstLastPara="1" wrap="square" lIns="121900" tIns="121900" rIns="121900" bIns="121900" anchor="ctr" anchorCtr="0">
            <a:noAutofit/>
          </a:bodyPr>
          <a:lstStyle/>
          <a:p>
            <a:r>
              <a:rPr lang="en" sz="3200"/>
              <a:t>Predicted label of the example</a:t>
            </a:r>
            <a:endParaRPr sz="3200"/>
          </a:p>
        </p:txBody>
      </p:sp>
      <p:sp>
        <p:nvSpPr>
          <p:cNvPr id="207" name="Google Shape;207;p35"/>
          <p:cNvSpPr/>
          <p:nvPr/>
        </p:nvSpPr>
        <p:spPr>
          <a:xfrm>
            <a:off x="991400" y="4184200"/>
            <a:ext cx="2121600" cy="1728800"/>
          </a:xfrm>
          <a:prstGeom prst="rect">
            <a:avLst/>
          </a:prstGeom>
          <a:solidFill>
            <a:srgbClr val="CFE2F3"/>
          </a:solidFill>
          <a:ln>
            <a:noFill/>
          </a:ln>
        </p:spPr>
        <p:txBody>
          <a:bodyPr spcFirstLastPara="1" wrap="square" lIns="121900" tIns="121900" rIns="121900" bIns="121900" anchor="ctr" anchorCtr="0">
            <a:noAutofit/>
          </a:bodyPr>
          <a:lstStyle/>
          <a:p>
            <a:pPr algn="ctr"/>
            <a:r>
              <a:rPr lang="en" sz="2400" b="1">
                <a:solidFill>
                  <a:schemeClr val="lt1"/>
                </a:solidFill>
              </a:rPr>
              <a:t>Population</a:t>
            </a:r>
            <a:endParaRPr sz="2400" b="1">
              <a:solidFill>
                <a:schemeClr val="lt1"/>
              </a:solidFill>
            </a:endParaRPr>
          </a:p>
        </p:txBody>
      </p:sp>
      <p:sp>
        <p:nvSpPr>
          <p:cNvPr id="208" name="Google Shape;208;p35"/>
          <p:cNvSpPr/>
          <p:nvPr/>
        </p:nvSpPr>
        <p:spPr>
          <a:xfrm>
            <a:off x="3740767" y="4472400"/>
            <a:ext cx="1718800" cy="1152400"/>
          </a:xfrm>
          <a:prstGeom prst="rect">
            <a:avLst/>
          </a:prstGeom>
          <a:solidFill>
            <a:srgbClr val="CFE2F3"/>
          </a:solidFill>
          <a:ln>
            <a:noFill/>
          </a:ln>
        </p:spPr>
        <p:txBody>
          <a:bodyPr spcFirstLastPara="1" wrap="square" lIns="121900" tIns="121900" rIns="121900" bIns="121900" anchor="ctr" anchorCtr="0">
            <a:noAutofit/>
          </a:bodyPr>
          <a:lstStyle/>
          <a:p>
            <a:pPr algn="ctr"/>
            <a:r>
              <a:rPr lang="en" sz="2400" b="1">
                <a:solidFill>
                  <a:schemeClr val="lt1"/>
                </a:solidFill>
              </a:rPr>
              <a:t>Attributes</a:t>
            </a:r>
            <a:endParaRPr sz="2400" b="1">
              <a:solidFill>
                <a:schemeClr val="lt1"/>
              </a:solidFill>
            </a:endParaRPr>
          </a:p>
        </p:txBody>
      </p:sp>
      <p:sp>
        <p:nvSpPr>
          <p:cNvPr id="209" name="Google Shape;209;p35"/>
          <p:cNvSpPr/>
          <p:nvPr/>
        </p:nvSpPr>
        <p:spPr>
          <a:xfrm>
            <a:off x="5459463" y="4472400"/>
            <a:ext cx="1562400" cy="1152400"/>
          </a:xfrm>
          <a:prstGeom prst="rect">
            <a:avLst/>
          </a:prstGeom>
          <a:solidFill>
            <a:srgbClr val="FFE599"/>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sp>
        <p:nvSpPr>
          <p:cNvPr id="210" name="Google Shape;210;p35"/>
          <p:cNvSpPr/>
          <p:nvPr/>
        </p:nvSpPr>
        <p:spPr>
          <a:xfrm>
            <a:off x="3301201" y="4727800"/>
            <a:ext cx="294800" cy="641600"/>
          </a:xfrm>
          <a:prstGeom prst="rightArrow">
            <a:avLst>
              <a:gd name="adj1" fmla="val 50000"/>
              <a:gd name="adj2" fmla="val 671509"/>
            </a:avLst>
          </a:prstGeom>
          <a:solidFill>
            <a:srgbClr val="C9DAF8"/>
          </a:solidFill>
          <a:ln>
            <a:noFill/>
          </a:ln>
        </p:spPr>
        <p:txBody>
          <a:bodyPr spcFirstLastPara="1" wrap="square" lIns="121900" tIns="121900" rIns="121900" bIns="121900" anchor="ctr" anchorCtr="0">
            <a:noAutofit/>
          </a:bodyPr>
          <a:lstStyle/>
          <a:p>
            <a:endParaRPr sz="2400"/>
          </a:p>
        </p:txBody>
      </p:sp>
      <p:cxnSp>
        <p:nvCxnSpPr>
          <p:cNvPr id="211" name="Google Shape;211;p35"/>
          <p:cNvCxnSpPr/>
          <p:nvPr/>
        </p:nvCxnSpPr>
        <p:spPr>
          <a:xfrm>
            <a:off x="3784200" y="5284400"/>
            <a:ext cx="3444000" cy="0"/>
          </a:xfrm>
          <a:prstGeom prst="straightConnector1">
            <a:avLst/>
          </a:prstGeom>
          <a:noFill/>
          <a:ln w="28575" cap="flat" cmpd="sng">
            <a:solidFill>
              <a:srgbClr val="B7B7B7"/>
            </a:solidFill>
            <a:prstDash val="dash"/>
            <a:round/>
            <a:headEnd type="none" w="med" len="med"/>
            <a:tailEnd type="none" w="med" len="med"/>
          </a:ln>
        </p:spPr>
      </p:cxnSp>
      <p:cxnSp>
        <p:nvCxnSpPr>
          <p:cNvPr id="212" name="Google Shape;212;p35"/>
          <p:cNvCxnSpPr/>
          <p:nvPr/>
        </p:nvCxnSpPr>
        <p:spPr>
          <a:xfrm>
            <a:off x="1336800" y="3429000"/>
            <a:ext cx="1964400" cy="0"/>
          </a:xfrm>
          <a:prstGeom prst="straightConnector1">
            <a:avLst/>
          </a:prstGeom>
          <a:noFill/>
          <a:ln w="76200" cap="flat" cmpd="sng">
            <a:solidFill>
              <a:srgbClr val="3B7EA1"/>
            </a:solidFill>
            <a:prstDash val="solid"/>
            <a:round/>
            <a:headEnd type="none" w="med" len="med"/>
            <a:tailEnd type="none" w="med" len="med"/>
          </a:ln>
        </p:spPr>
      </p:cxnSp>
      <p:sp>
        <p:nvSpPr>
          <p:cNvPr id="213" name="Google Shape;213;p35"/>
          <p:cNvSpPr/>
          <p:nvPr/>
        </p:nvSpPr>
        <p:spPr>
          <a:xfrm>
            <a:off x="3444134" y="3431034"/>
            <a:ext cx="3928700" cy="1139333"/>
          </a:xfrm>
          <a:custGeom>
            <a:avLst/>
            <a:gdLst/>
            <a:ahLst/>
            <a:cxnLst/>
            <a:rect l="l" t="t" r="r" b="b"/>
            <a:pathLst>
              <a:path w="117861" h="34180" extrusionOk="0">
                <a:moveTo>
                  <a:pt x="0" y="0"/>
                </a:moveTo>
                <a:cubicBezTo>
                  <a:pt x="3209" y="262"/>
                  <a:pt x="14438" y="-229"/>
                  <a:pt x="19251" y="1572"/>
                </a:cubicBezTo>
                <a:cubicBezTo>
                  <a:pt x="24064" y="3373"/>
                  <a:pt x="24089" y="8413"/>
                  <a:pt x="28877" y="10805"/>
                </a:cubicBezTo>
                <a:cubicBezTo>
                  <a:pt x="33665" y="13197"/>
                  <a:pt x="37405" y="15070"/>
                  <a:pt x="47979" y="15923"/>
                </a:cubicBezTo>
                <a:cubicBezTo>
                  <a:pt x="58554" y="16776"/>
                  <a:pt x="81659" y="13535"/>
                  <a:pt x="92324" y="15923"/>
                </a:cubicBezTo>
                <a:cubicBezTo>
                  <a:pt x="102989" y="18311"/>
                  <a:pt x="107712" y="27208"/>
                  <a:pt x="111968" y="30251"/>
                </a:cubicBezTo>
                <a:cubicBezTo>
                  <a:pt x="116224" y="33294"/>
                  <a:pt x="116879" y="33525"/>
                  <a:pt x="117861" y="34180"/>
                </a:cubicBezTo>
              </a:path>
            </a:pathLst>
          </a:custGeom>
          <a:noFill/>
          <a:ln w="38100" cap="flat" cmpd="sng">
            <a:solidFill>
              <a:schemeClr val="accent5"/>
            </a:solidFill>
            <a:prstDash val="dot"/>
            <a:round/>
            <a:headEnd type="none" w="med" len="med"/>
            <a:tailEnd type="none" w="med" len="med"/>
          </a:ln>
        </p:spPr>
      </p:sp>
      <p:grpSp>
        <p:nvGrpSpPr>
          <p:cNvPr id="214" name="Google Shape;214;p35"/>
          <p:cNvGrpSpPr/>
          <p:nvPr/>
        </p:nvGrpSpPr>
        <p:grpSpPr>
          <a:xfrm>
            <a:off x="9795501" y="3427878"/>
            <a:ext cx="867471" cy="1155589"/>
            <a:chOff x="7346625" y="2570908"/>
            <a:chExt cx="650603" cy="866692"/>
          </a:xfrm>
        </p:grpSpPr>
        <p:cxnSp>
          <p:nvCxnSpPr>
            <p:cNvPr id="215" name="Google Shape;215;p35"/>
            <p:cNvCxnSpPr/>
            <p:nvPr/>
          </p:nvCxnSpPr>
          <p:spPr>
            <a:xfrm>
              <a:off x="7584728" y="2570908"/>
              <a:ext cx="412500" cy="0"/>
            </a:xfrm>
            <a:prstGeom prst="straightConnector1">
              <a:avLst/>
            </a:prstGeom>
            <a:noFill/>
            <a:ln w="76200" cap="flat" cmpd="sng">
              <a:solidFill>
                <a:srgbClr val="C4820E"/>
              </a:solidFill>
              <a:prstDash val="solid"/>
              <a:round/>
              <a:headEnd type="none" w="med" len="med"/>
              <a:tailEnd type="none" w="med" len="med"/>
            </a:ln>
          </p:spPr>
        </p:cxnSp>
        <p:sp>
          <p:nvSpPr>
            <p:cNvPr id="216" name="Google Shape;216;p35"/>
            <p:cNvSpPr/>
            <p:nvPr/>
          </p:nvSpPr>
          <p:spPr>
            <a:xfrm>
              <a:off x="7346625" y="2579500"/>
              <a:ext cx="449600" cy="858100"/>
            </a:xfrm>
            <a:custGeom>
              <a:avLst/>
              <a:gdLst/>
              <a:ahLst/>
              <a:cxnLst/>
              <a:rect l="l" t="t" r="r" b="b"/>
              <a:pathLst>
                <a:path w="17984" h="34324" extrusionOk="0">
                  <a:moveTo>
                    <a:pt x="0" y="34324"/>
                  </a:moveTo>
                  <a:cubicBezTo>
                    <a:pt x="2750" y="33604"/>
                    <a:pt x="13620" y="35723"/>
                    <a:pt x="16501" y="30002"/>
                  </a:cubicBezTo>
                  <a:cubicBezTo>
                    <a:pt x="19382" y="24281"/>
                    <a:pt x="17155" y="5000"/>
                    <a:pt x="17286" y="0"/>
                  </a:cubicBezTo>
                </a:path>
              </a:pathLst>
            </a:custGeom>
            <a:noFill/>
            <a:ln w="38100" cap="flat" cmpd="sng">
              <a:solidFill>
                <a:schemeClr val="accent5"/>
              </a:solidFill>
              <a:prstDash val="dot"/>
              <a:round/>
              <a:headEnd type="none" w="med" len="med"/>
              <a:tailEnd type="none" w="med" len="med"/>
            </a:ln>
          </p:spPr>
        </p:sp>
      </p:grpSp>
      <p:sp>
        <p:nvSpPr>
          <p:cNvPr id="217" name="Google Shape;217;p35"/>
          <p:cNvSpPr/>
          <p:nvPr/>
        </p:nvSpPr>
        <p:spPr>
          <a:xfrm>
            <a:off x="7366167" y="4397000"/>
            <a:ext cx="1562400" cy="7332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218" name="Google Shape;218;p35"/>
          <p:cNvSpPr/>
          <p:nvPr/>
        </p:nvSpPr>
        <p:spPr>
          <a:xfrm>
            <a:off x="8928867" y="4396991"/>
            <a:ext cx="830000" cy="7332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sp>
        <p:nvSpPr>
          <p:cNvPr id="219" name="Google Shape;219;p35"/>
          <p:cNvSpPr/>
          <p:nvPr/>
        </p:nvSpPr>
        <p:spPr>
          <a:xfrm>
            <a:off x="7366167" y="5421733"/>
            <a:ext cx="1562400" cy="406000"/>
          </a:xfrm>
          <a:prstGeom prst="rect">
            <a:avLst/>
          </a:prstGeom>
          <a:solidFill>
            <a:srgbClr val="CFE2F3"/>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220" name="Google Shape;220;p35"/>
          <p:cNvSpPr/>
          <p:nvPr/>
        </p:nvSpPr>
        <p:spPr>
          <a:xfrm>
            <a:off x="8928867" y="5421723"/>
            <a:ext cx="830000" cy="406000"/>
          </a:xfrm>
          <a:prstGeom prst="rect">
            <a:avLst/>
          </a:prstGeom>
          <a:solidFill>
            <a:srgbClr val="FFE599"/>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2"/>
                                        </p:tgtEl>
                                        <p:attrNameLst>
                                          <p:attrName>style.visibility</p:attrName>
                                        </p:attrNameLst>
                                      </p:cBhvr>
                                      <p:to>
                                        <p:strVal val="visible"/>
                                      </p:to>
                                    </p:set>
                                    <p:animEffect transition="in" filter="fade">
                                      <p:cBhvr>
                                        <p:cTn id="7" dur="1"/>
                                        <p:tgtEl>
                                          <p:spTgt spid="2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3"/>
                                        </p:tgtEl>
                                        <p:attrNameLst>
                                          <p:attrName>style.visibility</p:attrName>
                                        </p:attrNameLst>
                                      </p:cBhvr>
                                      <p:to>
                                        <p:strVal val="visible"/>
                                      </p:to>
                                    </p:set>
                                    <p:animEffect transition="in" filter="fade">
                                      <p:cBhvr>
                                        <p:cTn id="12" dur="1"/>
                                        <p:tgtEl>
                                          <p:spTgt spid="2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4"/>
                                        </p:tgtEl>
                                        <p:attrNameLst>
                                          <p:attrName>style.visibility</p:attrName>
                                        </p:attrNameLst>
                                      </p:cBhvr>
                                      <p:to>
                                        <p:strVal val="visible"/>
                                      </p:to>
                                    </p:set>
                                    <p:animEffect transition="in" filter="fade">
                                      <p:cBhvr>
                                        <p:cTn id="17" dur="1"/>
                                        <p:tgtEl>
                                          <p:spTgt spid="2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2"/>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The Google Science Fair</a:t>
            </a:r>
            <a:endParaRPr/>
          </a:p>
        </p:txBody>
      </p:sp>
      <p:sp>
        <p:nvSpPr>
          <p:cNvPr id="164" name="Google Shape;164;p32"/>
          <p:cNvSpPr txBox="1">
            <a:spLocks noGrp="1"/>
          </p:cNvSpPr>
          <p:nvPr>
            <p:ph type="body" idx="1"/>
          </p:nvPr>
        </p:nvSpPr>
        <p:spPr>
          <a:xfrm>
            <a:off x="609600" y="1295400"/>
            <a:ext cx="6872800" cy="2337600"/>
          </a:xfrm>
          <a:prstGeom prst="rect">
            <a:avLst/>
          </a:prstGeom>
        </p:spPr>
        <p:txBody>
          <a:bodyPr spcFirstLastPara="1" vert="horz" wrap="square" lIns="121900" tIns="121900" rIns="121900" bIns="121900" rtlCol="0" anchor="t" anchorCtr="0">
            <a:noAutofit/>
          </a:bodyPr>
          <a:lstStyle/>
          <a:p>
            <a:r>
              <a:rPr lang="en"/>
              <a:t>Brittany Wenger, a 17-year-old high school student in 2012</a:t>
            </a:r>
            <a:endParaRPr/>
          </a:p>
          <a:p>
            <a:pPr>
              <a:spcBef>
                <a:spcPts val="1067"/>
              </a:spcBef>
              <a:spcAft>
                <a:spcPts val="1067"/>
              </a:spcAft>
            </a:pPr>
            <a:r>
              <a:rPr lang="en"/>
              <a:t>Won by building a breast cancer classifier with 99% accuracy</a:t>
            </a:r>
            <a:endParaRPr/>
          </a:p>
        </p:txBody>
      </p:sp>
      <p:pic>
        <p:nvPicPr>
          <p:cNvPr id="165" name="Google Shape;165;p32"/>
          <p:cNvPicPr preferRelativeResize="0"/>
          <p:nvPr/>
        </p:nvPicPr>
        <p:blipFill rotWithShape="1">
          <a:blip r:embed="rId3">
            <a:alphaModFix/>
          </a:blip>
          <a:srcRect l="23902"/>
          <a:stretch/>
        </p:blipFill>
        <p:spPr>
          <a:xfrm>
            <a:off x="7708933" y="1485433"/>
            <a:ext cx="4082400" cy="3575401"/>
          </a:xfrm>
          <a:prstGeom prst="rect">
            <a:avLst/>
          </a:prstGeom>
          <a:noFill/>
          <a:ln>
            <a:noFill/>
          </a:ln>
        </p:spPr>
      </p:pic>
      <p:pic>
        <p:nvPicPr>
          <p:cNvPr id="166" name="Google Shape;166;p32"/>
          <p:cNvPicPr preferRelativeResize="0"/>
          <p:nvPr/>
        </p:nvPicPr>
        <p:blipFill>
          <a:blip r:embed="rId4">
            <a:alphaModFix/>
          </a:blip>
          <a:stretch>
            <a:fillRect/>
          </a:stretch>
        </p:blipFill>
        <p:spPr>
          <a:xfrm>
            <a:off x="609601" y="3854167"/>
            <a:ext cx="3405767" cy="2191832"/>
          </a:xfrm>
          <a:prstGeom prst="rect">
            <a:avLst/>
          </a:prstGeom>
          <a:noFill/>
          <a:ln>
            <a:noFill/>
          </a:ln>
        </p:spPr>
      </p:pic>
      <p:pic>
        <p:nvPicPr>
          <p:cNvPr id="167" name="Google Shape;167;p32"/>
          <p:cNvPicPr preferRelativeResize="0"/>
          <p:nvPr/>
        </p:nvPicPr>
        <p:blipFill>
          <a:blip r:embed="rId5">
            <a:alphaModFix/>
          </a:blip>
          <a:stretch>
            <a:fillRect/>
          </a:stretch>
        </p:blipFill>
        <p:spPr>
          <a:xfrm>
            <a:off x="4159267" y="3854167"/>
            <a:ext cx="3323333" cy="2151567"/>
          </a:xfrm>
          <a:prstGeom prst="rect">
            <a:avLst/>
          </a:prstGeom>
          <a:noFill/>
          <a:ln>
            <a:noFill/>
          </a:ln>
        </p:spPr>
      </p:pic>
      <p:sp>
        <p:nvSpPr>
          <p:cNvPr id="168" name="Google Shape;168;p32"/>
          <p:cNvSpPr txBox="1"/>
          <p:nvPr/>
        </p:nvSpPr>
        <p:spPr>
          <a:xfrm>
            <a:off x="8814133" y="5283713"/>
            <a:ext cx="1872000" cy="8200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4">
                                            <p:txEl>
                                              <p:pRg st="0" end="0"/>
                                            </p:txEl>
                                          </p:spTgt>
                                        </p:tgtEl>
                                        <p:attrNameLst>
                                          <p:attrName>style.visibility</p:attrName>
                                        </p:attrNameLst>
                                      </p:cBhvr>
                                      <p:to>
                                        <p:strVal val="visible"/>
                                      </p:to>
                                    </p:set>
                                    <p:animEffect transition="in" filter="fade">
                                      <p:cBhvr>
                                        <p:cTn id="7" dur="1"/>
                                        <p:tgtEl>
                                          <p:spTgt spid="16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4">
                                            <p:txEl>
                                              <p:pRg st="1" end="1"/>
                                            </p:txEl>
                                          </p:spTgt>
                                        </p:tgtEl>
                                        <p:attrNameLst>
                                          <p:attrName>style.visibility</p:attrName>
                                        </p:attrNameLst>
                                      </p:cBhvr>
                                      <p:to>
                                        <p:strVal val="visible"/>
                                      </p:to>
                                    </p:set>
                                    <p:animEffect transition="in" filter="fade">
                                      <p:cBhvr>
                                        <p:cTn id="12" dur="1"/>
                                        <p:tgtEl>
                                          <p:spTgt spid="16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5"/>
                                        </p:tgtEl>
                                        <p:attrNameLst>
                                          <p:attrName>style.visibility</p:attrName>
                                        </p:attrNameLst>
                                      </p:cBhvr>
                                      <p:to>
                                        <p:strVal val="visible"/>
                                      </p:to>
                                    </p:set>
                                    <p:animEffect transition="in" filter="fade">
                                      <p:cBhvr>
                                        <p:cTn id="17" dur="1"/>
                                        <p:tgtEl>
                                          <p:spTgt spid="16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6"/>
                                        </p:tgtEl>
                                        <p:attrNameLst>
                                          <p:attrName>style.visibility</p:attrName>
                                        </p:attrNameLst>
                                      </p:cBhvr>
                                      <p:to>
                                        <p:strVal val="visible"/>
                                      </p:to>
                                    </p:set>
                                    <p:animEffect transition="in" filter="fade">
                                      <p:cBhvr>
                                        <p:cTn id="22" dur="1"/>
                                        <p:tgtEl>
                                          <p:spTgt spid="16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7"/>
                                        </p:tgtEl>
                                        <p:attrNameLst>
                                          <p:attrName>style.visibility</p:attrName>
                                        </p:attrNameLst>
                                      </p:cBhvr>
                                      <p:to>
                                        <p:strVal val="visible"/>
                                      </p:to>
                                    </p:set>
                                    <p:animEffect transition="in" filter="fade">
                                      <p:cBhvr>
                                        <p:cTn id="27" dur="1"/>
                                        <p:tgtEl>
                                          <p:spTgt spid="16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8"/>
                                        </p:tgtEl>
                                        <p:attrNameLst>
                                          <p:attrName>style.visibility</p:attrName>
                                        </p:attrNameLst>
                                      </p:cBhvr>
                                      <p:to>
                                        <p:strVal val="visible"/>
                                      </p:to>
                                    </p:set>
                                    <p:animEffect transition="in" filter="fade">
                                      <p:cBhvr>
                                        <p:cTn id="32" dur="1"/>
                                        <p:tgtEl>
                                          <p:spTgt spid="1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3"/>
          <p:cNvSpPr txBox="1">
            <a:spLocks noGrp="1"/>
          </p:cNvSpPr>
          <p:nvPr>
            <p:ph type="title"/>
          </p:nvPr>
        </p:nvSpPr>
        <p:spPr>
          <a:xfrm>
            <a:off x="1625600" y="2978405"/>
            <a:ext cx="8940800" cy="901200"/>
          </a:xfrm>
          <a:prstGeom prst="rect">
            <a:avLst/>
          </a:prstGeom>
        </p:spPr>
        <p:txBody>
          <a:bodyPr spcFirstLastPara="1" vert="horz" wrap="square" lIns="121900" tIns="121900" rIns="121900" bIns="121900" rtlCol="0" anchor="b" anchorCtr="0">
            <a:noAutofit/>
          </a:bodyPr>
          <a:lstStyle/>
          <a:p>
            <a:r>
              <a:rPr lang="en"/>
              <a:t>Distance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4"/>
          <p:cNvSpPr txBox="1">
            <a:spLocks noGrp="1"/>
          </p:cNvSpPr>
          <p:nvPr>
            <p:ph type="body" idx="1"/>
          </p:nvPr>
        </p:nvSpPr>
        <p:spPr>
          <a:xfrm>
            <a:off x="609600" y="1193800"/>
            <a:ext cx="10972800" cy="4830800"/>
          </a:xfrm>
          <a:prstGeom prst="rect">
            <a:avLst/>
          </a:prstGeom>
        </p:spPr>
        <p:txBody>
          <a:bodyPr spcFirstLastPara="1" vert="horz" wrap="square" lIns="121900" tIns="121900" rIns="121900" bIns="121900" rtlCol="0" anchor="t" anchorCtr="0">
            <a:noAutofit/>
          </a:bodyPr>
          <a:lstStyle/>
          <a:p>
            <a:pPr marL="0" indent="0">
              <a:lnSpc>
                <a:spcPct val="115000"/>
              </a:lnSpc>
              <a:spcBef>
                <a:spcPts val="640"/>
              </a:spcBef>
              <a:buNone/>
            </a:pPr>
            <a:r>
              <a:rPr lang="en"/>
              <a:t>Each row contains all the data for one individual</a:t>
            </a:r>
            <a:endParaRPr/>
          </a:p>
          <a:p>
            <a:pPr>
              <a:lnSpc>
                <a:spcPct val="115000"/>
              </a:lnSpc>
              <a:spcBef>
                <a:spcPts val="640"/>
              </a:spcBef>
              <a:buClr>
                <a:srgbClr val="C4820E"/>
              </a:buClr>
            </a:pPr>
            <a:r>
              <a:rPr lang="en" b="1">
                <a:solidFill>
                  <a:srgbClr val="0000FF"/>
                </a:solidFill>
                <a:latin typeface="Courier New"/>
                <a:ea typeface="Courier New"/>
                <a:cs typeface="Courier New"/>
                <a:sym typeface="Courier New"/>
              </a:rPr>
              <a:t>t.row(i)</a:t>
            </a:r>
            <a:r>
              <a:rPr lang="en"/>
              <a:t> evaluates to </a:t>
            </a:r>
            <a:r>
              <a:rPr lang="en" b="1">
                <a:latin typeface="Courier New"/>
                <a:ea typeface="Courier New"/>
                <a:cs typeface="Courier New"/>
                <a:sym typeface="Courier New"/>
              </a:rPr>
              <a:t>i</a:t>
            </a:r>
            <a:r>
              <a:rPr lang="en"/>
              <a:t>th row of table </a:t>
            </a:r>
            <a:r>
              <a:rPr lang="en" b="1">
                <a:latin typeface="Courier New"/>
                <a:ea typeface="Courier New"/>
                <a:cs typeface="Courier New"/>
                <a:sym typeface="Courier New"/>
              </a:rPr>
              <a:t>t</a:t>
            </a:r>
            <a:endParaRPr/>
          </a:p>
          <a:p>
            <a:pPr>
              <a:lnSpc>
                <a:spcPct val="115000"/>
              </a:lnSpc>
              <a:buClr>
                <a:srgbClr val="C4820E"/>
              </a:buClr>
            </a:pPr>
            <a:r>
              <a:rPr lang="en" b="1">
                <a:solidFill>
                  <a:srgbClr val="0000FF"/>
                </a:solidFill>
                <a:latin typeface="Courier New"/>
                <a:ea typeface="Courier New"/>
                <a:cs typeface="Courier New"/>
                <a:sym typeface="Courier New"/>
              </a:rPr>
              <a:t>t.row(i).item(j)</a:t>
            </a:r>
            <a:r>
              <a:rPr lang="en">
                <a:solidFill>
                  <a:srgbClr val="000000"/>
                </a:solidFill>
              </a:rPr>
              <a:t>is the value of column </a:t>
            </a:r>
            <a:r>
              <a:rPr lang="en" b="1">
                <a:solidFill>
                  <a:srgbClr val="000000"/>
                </a:solidFill>
                <a:latin typeface="Courier New"/>
                <a:ea typeface="Courier New"/>
                <a:cs typeface="Courier New"/>
                <a:sym typeface="Courier New"/>
              </a:rPr>
              <a:t>j</a:t>
            </a:r>
            <a:r>
              <a:rPr lang="en">
                <a:solidFill>
                  <a:srgbClr val="000000"/>
                </a:solidFill>
              </a:rPr>
              <a:t> in row </a:t>
            </a:r>
            <a:r>
              <a:rPr lang="en" b="1">
                <a:solidFill>
                  <a:srgbClr val="000000"/>
                </a:solidFill>
                <a:latin typeface="Courier New"/>
                <a:ea typeface="Courier New"/>
                <a:cs typeface="Courier New"/>
                <a:sym typeface="Courier New"/>
              </a:rPr>
              <a:t>i</a:t>
            </a:r>
            <a:endParaRPr b="1">
              <a:solidFill>
                <a:srgbClr val="0000FF"/>
              </a:solidFill>
              <a:latin typeface="Courier New"/>
              <a:ea typeface="Courier New"/>
              <a:cs typeface="Courier New"/>
              <a:sym typeface="Courier New"/>
            </a:endParaRPr>
          </a:p>
          <a:p>
            <a:pPr>
              <a:lnSpc>
                <a:spcPct val="115000"/>
              </a:lnSpc>
              <a:buClr>
                <a:srgbClr val="C4820E"/>
              </a:buClr>
            </a:pPr>
            <a:r>
              <a:rPr lang="en"/>
              <a:t>If all values are numbers, then </a:t>
            </a:r>
            <a:r>
              <a:rPr lang="en" b="1">
                <a:solidFill>
                  <a:srgbClr val="0000FF"/>
                </a:solidFill>
                <a:latin typeface="Courier New"/>
                <a:ea typeface="Courier New"/>
                <a:cs typeface="Courier New"/>
                <a:sym typeface="Courier New"/>
              </a:rPr>
              <a:t>np.array(t.row(i))</a:t>
            </a:r>
            <a:r>
              <a:rPr lang="en"/>
              <a:t> evaluates to an array of all the numbers in the row.</a:t>
            </a:r>
            <a:r>
              <a:rPr lang="en" b="1">
                <a:solidFill>
                  <a:srgbClr val="0000FF"/>
                </a:solidFill>
                <a:latin typeface="Courier New"/>
                <a:ea typeface="Courier New"/>
                <a:cs typeface="Courier New"/>
                <a:sym typeface="Courier New"/>
              </a:rPr>
              <a:t>  </a:t>
            </a:r>
            <a:endParaRPr b="1">
              <a:solidFill>
                <a:srgbClr val="0000FF"/>
              </a:solidFill>
              <a:latin typeface="Courier New"/>
              <a:ea typeface="Courier New"/>
              <a:cs typeface="Courier New"/>
              <a:sym typeface="Courier New"/>
            </a:endParaRPr>
          </a:p>
          <a:p>
            <a:pPr>
              <a:lnSpc>
                <a:spcPct val="115000"/>
              </a:lnSpc>
              <a:buClr>
                <a:srgbClr val="C4820E"/>
              </a:buClr>
            </a:pPr>
            <a:r>
              <a:rPr lang="en"/>
              <a:t>To consider each row individually, use</a:t>
            </a:r>
            <a:br>
              <a:rPr lang="en"/>
            </a:br>
            <a:r>
              <a:rPr lang="en" b="1">
                <a:solidFill>
                  <a:srgbClr val="0000FF"/>
                </a:solidFill>
                <a:latin typeface="Courier New"/>
                <a:ea typeface="Courier New"/>
                <a:cs typeface="Courier New"/>
                <a:sym typeface="Courier New"/>
              </a:rPr>
              <a:t>for row in t.rows:</a:t>
            </a:r>
            <a:br>
              <a:rPr lang="en" b="1">
                <a:solidFill>
                  <a:srgbClr val="0000FF"/>
                </a:solidFill>
                <a:latin typeface="Courier New"/>
                <a:ea typeface="Courier New"/>
                <a:cs typeface="Courier New"/>
                <a:sym typeface="Courier New"/>
              </a:rPr>
            </a:br>
            <a:r>
              <a:rPr lang="en" b="1">
                <a:solidFill>
                  <a:srgbClr val="0000FF"/>
                </a:solidFill>
                <a:latin typeface="Courier New"/>
                <a:ea typeface="Courier New"/>
                <a:cs typeface="Courier New"/>
                <a:sym typeface="Courier New"/>
              </a:rPr>
              <a:t>    ... row.item(j) ...</a:t>
            </a:r>
            <a:endParaRPr b="1">
              <a:solidFill>
                <a:srgbClr val="0000FF"/>
              </a:solidFill>
              <a:latin typeface="Courier New"/>
              <a:ea typeface="Courier New"/>
              <a:cs typeface="Courier New"/>
              <a:sym typeface="Courier New"/>
            </a:endParaRPr>
          </a:p>
          <a:p>
            <a:pPr marL="0" indent="0">
              <a:lnSpc>
                <a:spcPct val="115000"/>
              </a:lnSpc>
              <a:spcBef>
                <a:spcPts val="640"/>
              </a:spcBef>
              <a:buNone/>
            </a:pPr>
            <a:endParaRPr b="1">
              <a:solidFill>
                <a:srgbClr val="0000FF"/>
              </a:solidFill>
              <a:latin typeface="Courier New"/>
              <a:ea typeface="Courier New"/>
              <a:cs typeface="Courier New"/>
              <a:sym typeface="Courier New"/>
            </a:endParaRPr>
          </a:p>
        </p:txBody>
      </p:sp>
      <p:sp>
        <p:nvSpPr>
          <p:cNvPr id="179" name="Google Shape;179;p34"/>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Rows of Tables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5"/>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Distance Between Two Points</a:t>
            </a:r>
            <a:endParaRPr/>
          </a:p>
        </p:txBody>
      </p:sp>
      <p:sp>
        <p:nvSpPr>
          <p:cNvPr id="185" name="Google Shape;185;p35"/>
          <p:cNvSpPr txBox="1">
            <a:spLocks noGrp="1"/>
          </p:cNvSpPr>
          <p:nvPr>
            <p:ph type="body" idx="1"/>
          </p:nvPr>
        </p:nvSpPr>
        <p:spPr>
          <a:xfrm>
            <a:off x="609600" y="1295400"/>
            <a:ext cx="10972800" cy="1020400"/>
          </a:xfrm>
          <a:prstGeom prst="rect">
            <a:avLst/>
          </a:prstGeom>
        </p:spPr>
        <p:txBody>
          <a:bodyPr spcFirstLastPara="1" vert="horz" wrap="square" lIns="121900" tIns="121900" rIns="121900" bIns="121900" rtlCol="0" anchor="t" anchorCtr="0">
            <a:noAutofit/>
          </a:bodyPr>
          <a:lstStyle/>
          <a:p>
            <a:pPr>
              <a:spcBef>
                <a:spcPts val="640"/>
              </a:spcBef>
            </a:pPr>
            <a:r>
              <a:rPr lang="en"/>
              <a:t>Two attributes </a:t>
            </a:r>
            <a:r>
              <a:rPr lang="en" i="1"/>
              <a:t>x</a:t>
            </a:r>
            <a:r>
              <a:rPr lang="en"/>
              <a:t> and </a:t>
            </a:r>
            <a:r>
              <a:rPr lang="en" i="1"/>
              <a:t>y</a:t>
            </a:r>
            <a:r>
              <a:rPr lang="en"/>
              <a:t>:</a:t>
            </a:r>
            <a:endParaRPr/>
          </a:p>
        </p:txBody>
      </p:sp>
      <p:pic>
        <p:nvPicPr>
          <p:cNvPr id="186" name="Google Shape;186;p35"/>
          <p:cNvPicPr preferRelativeResize="0"/>
          <p:nvPr/>
        </p:nvPicPr>
        <p:blipFill>
          <a:blip r:embed="rId3">
            <a:alphaModFix/>
          </a:blip>
          <a:stretch>
            <a:fillRect/>
          </a:stretch>
        </p:blipFill>
        <p:spPr>
          <a:xfrm>
            <a:off x="3521635" y="2007281"/>
            <a:ext cx="5820887" cy="1312800"/>
          </a:xfrm>
          <a:prstGeom prst="rect">
            <a:avLst/>
          </a:prstGeom>
          <a:noFill/>
          <a:ln>
            <a:noFill/>
          </a:ln>
        </p:spPr>
      </p:pic>
      <p:sp>
        <p:nvSpPr>
          <p:cNvPr id="187" name="Google Shape;187;p35"/>
          <p:cNvSpPr txBox="1"/>
          <p:nvPr/>
        </p:nvSpPr>
        <p:spPr>
          <a:xfrm>
            <a:off x="609600" y="3428300"/>
            <a:ext cx="10330400" cy="901200"/>
          </a:xfrm>
          <a:prstGeom prst="rect">
            <a:avLst/>
          </a:prstGeom>
          <a:noFill/>
          <a:ln>
            <a:noFill/>
          </a:ln>
        </p:spPr>
        <p:txBody>
          <a:bodyPr spcFirstLastPara="1" wrap="square" lIns="121900" tIns="121900" rIns="121900" bIns="121900" anchor="t" anchorCtr="0">
            <a:noAutofit/>
          </a:bodyPr>
          <a:lstStyle/>
          <a:p>
            <a:pPr marL="609585" indent="-507987">
              <a:buClr>
                <a:srgbClr val="C4820E"/>
              </a:buClr>
              <a:buSzPts val="2400"/>
              <a:buChar char="●"/>
            </a:pPr>
            <a:r>
              <a:rPr lang="en" sz="3200"/>
              <a:t>Three attributes </a:t>
            </a:r>
            <a:r>
              <a:rPr lang="en" sz="3200" i="1"/>
              <a:t>x</a:t>
            </a:r>
            <a:r>
              <a:rPr lang="en" sz="3200"/>
              <a:t>, </a:t>
            </a:r>
            <a:r>
              <a:rPr lang="en" sz="3200" i="1"/>
              <a:t>y,</a:t>
            </a:r>
            <a:r>
              <a:rPr lang="en" sz="3200"/>
              <a:t> and </a:t>
            </a:r>
            <a:r>
              <a:rPr lang="en" sz="3200" i="1"/>
              <a:t>z</a:t>
            </a:r>
            <a:r>
              <a:rPr lang="en" sz="3200"/>
              <a:t>:</a:t>
            </a:r>
            <a:endParaRPr sz="3200"/>
          </a:p>
        </p:txBody>
      </p:sp>
      <p:pic>
        <p:nvPicPr>
          <p:cNvPr id="188" name="Google Shape;188;p35"/>
          <p:cNvPicPr preferRelativeResize="0"/>
          <p:nvPr/>
        </p:nvPicPr>
        <p:blipFill>
          <a:blip r:embed="rId4">
            <a:alphaModFix/>
          </a:blip>
          <a:stretch>
            <a:fillRect/>
          </a:stretch>
        </p:blipFill>
        <p:spPr>
          <a:xfrm>
            <a:off x="2446701" y="4151534"/>
            <a:ext cx="7970767" cy="1174375"/>
          </a:xfrm>
          <a:prstGeom prst="rect">
            <a:avLst/>
          </a:prstGeom>
          <a:noFill/>
          <a:ln>
            <a:noFill/>
          </a:ln>
        </p:spPr>
      </p:pic>
      <p:sp>
        <p:nvSpPr>
          <p:cNvPr id="189" name="Google Shape;189;p35"/>
          <p:cNvSpPr txBox="1"/>
          <p:nvPr/>
        </p:nvSpPr>
        <p:spPr>
          <a:xfrm>
            <a:off x="862733" y="5471633"/>
            <a:ext cx="8687600" cy="794800"/>
          </a:xfrm>
          <a:prstGeom prst="rect">
            <a:avLst/>
          </a:prstGeom>
          <a:noFill/>
          <a:ln>
            <a:noFill/>
          </a:ln>
        </p:spPr>
        <p:txBody>
          <a:bodyPr spcFirstLastPara="1" wrap="square" lIns="121900" tIns="121900" rIns="121900" bIns="121900" anchor="t" anchorCtr="0">
            <a:noAutofit/>
          </a:bodyPr>
          <a:lstStyle/>
          <a:p>
            <a:pPr marL="609585" indent="-507987">
              <a:buClr>
                <a:srgbClr val="C4820E"/>
              </a:buClr>
              <a:buSzPts val="2400"/>
              <a:buChar char="●"/>
            </a:pPr>
            <a:r>
              <a:rPr lang="en" sz="3200"/>
              <a:t>and so on ...</a:t>
            </a:r>
            <a:endParaRPr sz="3200"/>
          </a:p>
        </p:txBody>
      </p:sp>
      <p:sp>
        <p:nvSpPr>
          <p:cNvPr id="190" name="Google Shape;190;p35"/>
          <p:cNvSpPr txBox="1"/>
          <p:nvPr/>
        </p:nvSpPr>
        <p:spPr>
          <a:xfrm>
            <a:off x="9608167" y="5275967"/>
            <a:ext cx="1872000" cy="820000"/>
          </a:xfrm>
          <a:prstGeom prst="rect">
            <a:avLst/>
          </a:prstGeom>
          <a:noFill/>
          <a:ln>
            <a:noFill/>
          </a:ln>
        </p:spPr>
        <p:txBody>
          <a:bodyPr spcFirstLastPara="1" wrap="square" lIns="121900" tIns="121900" rIns="121900" bIns="121900" anchor="t" anchorCtr="0">
            <a:noAutofit/>
          </a:bodyPr>
          <a:lstStyle/>
          <a:p>
            <a:r>
              <a:rPr lang="en" sz="3200">
                <a:solidFill>
                  <a:srgbClr val="3B7EA1"/>
                </a:solidFill>
              </a:rPr>
              <a:t>(Demo)</a:t>
            </a:r>
            <a:endParaRPr sz="3200">
              <a:solidFill>
                <a:srgbClr val="3B7EA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0"/>
                                        </p:tgtEl>
                                        <p:attrNameLst>
                                          <p:attrName>style.visibility</p:attrName>
                                        </p:attrNameLst>
                                      </p:cBhvr>
                                      <p:to>
                                        <p:strVal val="visible"/>
                                      </p:to>
                                    </p:set>
                                    <p:animEffect transition="in" filter="fade">
                                      <p:cBhvr>
                                        <p:cTn id="27" dur="1"/>
                                        <p:tgtEl>
                                          <p:spTgt spid="1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6"/>
          <p:cNvSpPr txBox="1">
            <a:spLocks noGrp="1"/>
          </p:cNvSpPr>
          <p:nvPr>
            <p:ph type="title"/>
          </p:nvPr>
        </p:nvSpPr>
        <p:spPr>
          <a:xfrm>
            <a:off x="1625600" y="2978405"/>
            <a:ext cx="8940800" cy="901200"/>
          </a:xfrm>
          <a:prstGeom prst="rect">
            <a:avLst/>
          </a:prstGeom>
        </p:spPr>
        <p:txBody>
          <a:bodyPr spcFirstLastPara="1" vert="horz" wrap="square" lIns="121900" tIns="121900" rIns="121900" bIns="121900" rtlCol="0" anchor="b" anchorCtr="0">
            <a:noAutofit/>
          </a:bodyPr>
          <a:lstStyle/>
          <a:p>
            <a:r>
              <a:rPr lang="en"/>
              <a:t>Nearest Neighbors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7"/>
          <p:cNvSpPr txBox="1">
            <a:spLocks noGrp="1"/>
          </p:cNvSpPr>
          <p:nvPr>
            <p:ph type="title"/>
          </p:nvPr>
        </p:nvSpPr>
        <p:spPr>
          <a:xfrm>
            <a:off x="609600" y="228167"/>
            <a:ext cx="10360000" cy="901200"/>
          </a:xfrm>
          <a:prstGeom prst="rect">
            <a:avLst/>
          </a:prstGeom>
        </p:spPr>
        <p:txBody>
          <a:bodyPr spcFirstLastPara="1" vert="horz" wrap="square" lIns="121900" tIns="121900" rIns="121900" bIns="121900" rtlCol="0" anchor="b" anchorCtr="0">
            <a:noAutofit/>
          </a:bodyPr>
          <a:lstStyle/>
          <a:p>
            <a:r>
              <a:rPr lang="en"/>
              <a:t>Finding the </a:t>
            </a:r>
            <a:r>
              <a:rPr lang="en" i="1"/>
              <a:t>k</a:t>
            </a:r>
            <a:r>
              <a:rPr lang="en"/>
              <a:t> Nearest Neighbors</a:t>
            </a:r>
            <a:endParaRPr/>
          </a:p>
        </p:txBody>
      </p:sp>
      <p:sp>
        <p:nvSpPr>
          <p:cNvPr id="201" name="Google Shape;201;p37"/>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buNone/>
            </a:pPr>
            <a:r>
              <a:rPr lang="en"/>
              <a:t>To find the </a:t>
            </a:r>
            <a:r>
              <a:rPr lang="en" i="1"/>
              <a:t>k</a:t>
            </a:r>
            <a:r>
              <a:rPr lang="en"/>
              <a:t> nearest neighbors of an example:</a:t>
            </a:r>
            <a:endParaRPr/>
          </a:p>
          <a:p>
            <a:pPr>
              <a:spcBef>
                <a:spcPts val="1067"/>
              </a:spcBef>
            </a:pPr>
            <a:r>
              <a:rPr lang="en"/>
              <a:t>Find the distance between the example and each example in the training set</a:t>
            </a:r>
            <a:endParaRPr/>
          </a:p>
          <a:p>
            <a:pPr>
              <a:spcBef>
                <a:spcPts val="1067"/>
              </a:spcBef>
            </a:pPr>
            <a:r>
              <a:rPr lang="en"/>
              <a:t>Augment the training data table with a column containing all the distances</a:t>
            </a:r>
            <a:endParaRPr/>
          </a:p>
          <a:p>
            <a:pPr>
              <a:spcBef>
                <a:spcPts val="1067"/>
              </a:spcBef>
            </a:pPr>
            <a:r>
              <a:rPr lang="en"/>
              <a:t>Sort the augmented table in increasing order of the distances</a:t>
            </a:r>
            <a:endParaRPr/>
          </a:p>
          <a:p>
            <a:pPr>
              <a:spcBef>
                <a:spcPts val="1067"/>
              </a:spcBef>
              <a:spcAft>
                <a:spcPts val="1067"/>
              </a:spcAft>
            </a:pPr>
            <a:r>
              <a:rPr lang="en"/>
              <a:t>Take the top </a:t>
            </a:r>
            <a:r>
              <a:rPr lang="en" i="1"/>
              <a:t>k</a:t>
            </a:r>
            <a:r>
              <a:rPr lang="en"/>
              <a:t> rows of the sorted table</a:t>
            </a:r>
            <a:endParaRPr/>
          </a:p>
        </p:txBody>
      </p:sp>
      <p:sp>
        <p:nvSpPr>
          <p:cNvPr id="202" name="Google Shape;202;p37"/>
          <p:cNvSpPr txBox="1"/>
          <p:nvPr/>
        </p:nvSpPr>
        <p:spPr>
          <a:xfrm>
            <a:off x="9608167" y="5275967"/>
            <a:ext cx="1872000" cy="820000"/>
          </a:xfrm>
          <a:prstGeom prst="rect">
            <a:avLst/>
          </a:prstGeom>
          <a:noFill/>
          <a:ln>
            <a:noFill/>
          </a:ln>
        </p:spPr>
        <p:txBody>
          <a:bodyPr spcFirstLastPara="1" wrap="square" lIns="121900" tIns="121900" rIns="121900" bIns="121900" anchor="t" anchorCtr="0">
            <a:noAutofit/>
          </a:bodyPr>
          <a:lstStyle/>
          <a:p>
            <a:r>
              <a:rPr lang="en" sz="3200">
                <a:solidFill>
                  <a:srgbClr val="3B7EA1"/>
                </a:solidFill>
              </a:rPr>
              <a:t>(Demo)</a:t>
            </a:r>
            <a:endParaRPr sz="3200">
              <a:solidFill>
                <a:srgbClr val="3B7EA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class</a:t>
            </a:r>
          </a:p>
        </p:txBody>
      </p:sp>
      <p:sp>
        <p:nvSpPr>
          <p:cNvPr id="3" name="Content Placeholder 2"/>
          <p:cNvSpPr>
            <a:spLocks noGrp="1"/>
          </p:cNvSpPr>
          <p:nvPr>
            <p:ph idx="1"/>
          </p:nvPr>
        </p:nvSpPr>
        <p:spPr/>
        <p:txBody>
          <a:bodyPr/>
          <a:lstStyle/>
          <a:p>
            <a:r>
              <a:rPr lang="en-US" dirty="0"/>
              <a:t>Classification</a:t>
            </a:r>
          </a:p>
          <a:p>
            <a:pPr marL="0" indent="0">
              <a:buNone/>
            </a:pPr>
            <a:endParaRPr lang="en-US" dirty="0"/>
          </a:p>
          <a:p>
            <a:r>
              <a:rPr lang="en-US" dirty="0"/>
              <a:t>Reading: Chapter 16, 17</a:t>
            </a:r>
          </a:p>
        </p:txBody>
      </p:sp>
    </p:spTree>
    <p:extLst>
      <p:ext uri="{BB962C8B-B14F-4D97-AF65-F5344CB8AC3E}">
        <p14:creationId xmlns:p14="http://schemas.microsoft.com/office/powerpoint/2010/main" val="9752420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8"/>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The Classifier</a:t>
            </a:r>
            <a:endParaRPr/>
          </a:p>
        </p:txBody>
      </p:sp>
      <p:sp>
        <p:nvSpPr>
          <p:cNvPr id="208" name="Google Shape;208;p38"/>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marL="0" indent="0">
              <a:spcBef>
                <a:spcPts val="640"/>
              </a:spcBef>
              <a:buNone/>
            </a:pPr>
            <a:r>
              <a:rPr lang="en"/>
              <a:t>To classify a point:</a:t>
            </a:r>
            <a:endParaRPr/>
          </a:p>
          <a:p>
            <a:pPr marL="0" indent="0">
              <a:spcBef>
                <a:spcPts val="640"/>
              </a:spcBef>
              <a:buNone/>
            </a:pPr>
            <a:endParaRPr sz="1333"/>
          </a:p>
          <a:p>
            <a:pPr>
              <a:spcBef>
                <a:spcPts val="640"/>
              </a:spcBef>
            </a:pPr>
            <a:r>
              <a:rPr lang="en"/>
              <a:t>Find its </a:t>
            </a:r>
            <a:r>
              <a:rPr lang="en" i="1"/>
              <a:t>k</a:t>
            </a:r>
            <a:r>
              <a:rPr lang="en"/>
              <a:t> nearest neighbors</a:t>
            </a:r>
            <a:endParaRPr/>
          </a:p>
          <a:p>
            <a:pPr marL="0" indent="0">
              <a:spcBef>
                <a:spcPts val="640"/>
              </a:spcBef>
              <a:buNone/>
            </a:pPr>
            <a:endParaRPr sz="1333"/>
          </a:p>
          <a:p>
            <a:pPr>
              <a:spcBef>
                <a:spcPts val="640"/>
              </a:spcBef>
            </a:pPr>
            <a:r>
              <a:rPr lang="en"/>
              <a:t>Take a majority vote of the </a:t>
            </a:r>
            <a:r>
              <a:rPr lang="en" i="1"/>
              <a:t>k</a:t>
            </a:r>
            <a:r>
              <a:rPr lang="en"/>
              <a:t> nearest neighbors to see which of the two classes appears more often</a:t>
            </a:r>
            <a:endParaRPr/>
          </a:p>
          <a:p>
            <a:pPr marL="0" indent="0">
              <a:spcBef>
                <a:spcPts val="640"/>
              </a:spcBef>
              <a:buNone/>
            </a:pPr>
            <a:endParaRPr sz="1333"/>
          </a:p>
          <a:p>
            <a:pPr>
              <a:spcBef>
                <a:spcPts val="640"/>
              </a:spcBef>
            </a:pPr>
            <a:r>
              <a:rPr lang="en"/>
              <a:t>Assign the point the class that wins the majority vote</a:t>
            </a:r>
            <a:endParaRPr/>
          </a:p>
        </p:txBody>
      </p:sp>
      <p:sp>
        <p:nvSpPr>
          <p:cNvPr id="209" name="Google Shape;209;p38"/>
          <p:cNvSpPr txBox="1"/>
          <p:nvPr/>
        </p:nvSpPr>
        <p:spPr>
          <a:xfrm>
            <a:off x="5160000" y="5306200"/>
            <a:ext cx="1872000" cy="8200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09"/>
                                        </p:tgtEl>
                                        <p:attrNameLst>
                                          <p:attrName>style.visibility</p:attrName>
                                        </p:attrNameLst>
                                      </p:cBhvr>
                                      <p:to>
                                        <p:strVal val="visible"/>
                                      </p:to>
                                    </p:set>
                                    <p:animEffect transition="in" filter="fade">
                                      <p:cBhvr>
                                        <p:cTn id="23" dur="1"/>
                                        <p:tgtEl>
                                          <p:spTgt spid="2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9"/>
          <p:cNvSpPr txBox="1">
            <a:spLocks noGrp="1"/>
          </p:cNvSpPr>
          <p:nvPr>
            <p:ph type="title"/>
          </p:nvPr>
        </p:nvSpPr>
        <p:spPr>
          <a:xfrm>
            <a:off x="1625600" y="2978405"/>
            <a:ext cx="8940800" cy="901200"/>
          </a:xfrm>
          <a:prstGeom prst="rect">
            <a:avLst/>
          </a:prstGeom>
        </p:spPr>
        <p:txBody>
          <a:bodyPr spcFirstLastPara="1" vert="horz" wrap="square" lIns="121900" tIns="121900" rIns="121900" bIns="121900" rtlCol="0" anchor="b" anchorCtr="0">
            <a:noAutofit/>
          </a:bodyPr>
          <a:lstStyle/>
          <a:p>
            <a:r>
              <a:rPr lang="en"/>
              <a:t>Evaluation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40"/>
          <p:cNvSpPr txBox="1">
            <a:spLocks noGrp="1"/>
          </p:cNvSpPr>
          <p:nvPr>
            <p:ph type="body" idx="1"/>
          </p:nvPr>
        </p:nvSpPr>
        <p:spPr>
          <a:xfrm>
            <a:off x="609600" y="1295400"/>
            <a:ext cx="10972800" cy="2946800"/>
          </a:xfrm>
          <a:prstGeom prst="rect">
            <a:avLst/>
          </a:prstGeom>
        </p:spPr>
        <p:txBody>
          <a:bodyPr spcFirstLastPara="1" vert="horz" wrap="square" lIns="121900" tIns="121900" rIns="121900" bIns="121900" rtlCol="0" anchor="t" anchorCtr="0">
            <a:noAutofit/>
          </a:bodyPr>
          <a:lstStyle/>
          <a:p>
            <a:pPr marL="0" indent="0">
              <a:buNone/>
            </a:pPr>
            <a:r>
              <a:rPr lang="en"/>
              <a:t>The accuracy of a classifier on a labeled data set is the proportion of examples that are labeled correctly</a:t>
            </a:r>
            <a:endParaRPr/>
          </a:p>
          <a:p>
            <a:pPr marL="0" indent="0">
              <a:spcBef>
                <a:spcPts val="1600"/>
              </a:spcBef>
              <a:buNone/>
            </a:pPr>
            <a:r>
              <a:rPr lang="en"/>
              <a:t>Need to compare classifier predictions to true labels</a:t>
            </a:r>
            <a:endParaRPr/>
          </a:p>
          <a:p>
            <a:pPr marL="0" indent="0">
              <a:spcBef>
                <a:spcPts val="1600"/>
              </a:spcBef>
              <a:spcAft>
                <a:spcPts val="1600"/>
              </a:spcAft>
              <a:buNone/>
            </a:pPr>
            <a:r>
              <a:rPr lang="en"/>
              <a:t>If the labeled data set is sampled at random from a population, then we can infer accuracy on that population</a:t>
            </a:r>
            <a:endParaRPr/>
          </a:p>
        </p:txBody>
      </p:sp>
      <p:sp>
        <p:nvSpPr>
          <p:cNvPr id="220" name="Google Shape;220;p40"/>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Accuracy of a Classifier</a:t>
            </a:r>
            <a:endParaRPr/>
          </a:p>
        </p:txBody>
      </p:sp>
      <p:grpSp>
        <p:nvGrpSpPr>
          <p:cNvPr id="221" name="Google Shape;221;p40"/>
          <p:cNvGrpSpPr/>
          <p:nvPr/>
        </p:nvGrpSpPr>
        <p:grpSpPr>
          <a:xfrm>
            <a:off x="3108667" y="4658891"/>
            <a:ext cx="5974667" cy="1430741"/>
            <a:chOff x="2331500" y="3494168"/>
            <a:chExt cx="4481000" cy="1073056"/>
          </a:xfrm>
        </p:grpSpPr>
        <p:sp>
          <p:nvSpPr>
            <p:cNvPr id="222" name="Google Shape;222;p40"/>
            <p:cNvSpPr/>
            <p:nvPr/>
          </p:nvSpPr>
          <p:spPr>
            <a:xfrm>
              <a:off x="2416147" y="3550725"/>
              <a:ext cx="1171800" cy="864300"/>
            </a:xfrm>
            <a:prstGeom prst="rect">
              <a:avLst/>
            </a:prstGeom>
            <a:solidFill>
              <a:srgbClr val="3B7EA1"/>
            </a:solidFill>
            <a:ln>
              <a:noFill/>
            </a:ln>
          </p:spPr>
          <p:txBody>
            <a:bodyPr spcFirstLastPara="1" wrap="square" lIns="121900" tIns="121900" rIns="121900" bIns="121900" anchor="ctr" anchorCtr="0">
              <a:noAutofit/>
            </a:bodyPr>
            <a:lstStyle/>
            <a:p>
              <a:pPr algn="ctr"/>
              <a:r>
                <a:rPr lang="en" sz="2400" b="1">
                  <a:solidFill>
                    <a:schemeClr val="lt1"/>
                  </a:solidFill>
                </a:rPr>
                <a:t>Sample</a:t>
              </a:r>
              <a:endParaRPr sz="2400" b="1">
                <a:solidFill>
                  <a:schemeClr val="lt1"/>
                </a:solidFill>
              </a:endParaRPr>
            </a:p>
          </p:txBody>
        </p:sp>
        <p:sp>
          <p:nvSpPr>
            <p:cNvPr id="223" name="Google Shape;223;p40"/>
            <p:cNvSpPr/>
            <p:nvPr/>
          </p:nvSpPr>
          <p:spPr>
            <a:xfrm>
              <a:off x="3587947" y="3550725"/>
              <a:ext cx="1171800" cy="8643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Labels</a:t>
              </a:r>
              <a:endParaRPr sz="2400" b="1">
                <a:solidFill>
                  <a:schemeClr val="lt1"/>
                </a:solidFill>
              </a:endParaRPr>
            </a:p>
          </p:txBody>
        </p:sp>
        <p:sp>
          <p:nvSpPr>
            <p:cNvPr id="224" name="Google Shape;224;p40"/>
            <p:cNvSpPr/>
            <p:nvPr/>
          </p:nvSpPr>
          <p:spPr>
            <a:xfrm>
              <a:off x="5017975" y="3494175"/>
              <a:ext cx="1171800" cy="5499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Training</a:t>
              </a:r>
              <a:endParaRPr sz="2400" b="1">
                <a:solidFill>
                  <a:schemeClr val="lt1"/>
                </a:solidFill>
              </a:endParaRPr>
            </a:p>
          </p:txBody>
        </p:sp>
        <p:sp>
          <p:nvSpPr>
            <p:cNvPr id="225" name="Google Shape;225;p40"/>
            <p:cNvSpPr/>
            <p:nvPr/>
          </p:nvSpPr>
          <p:spPr>
            <a:xfrm>
              <a:off x="6190000" y="3494168"/>
              <a:ext cx="622500" cy="5499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cxnSp>
          <p:nvCxnSpPr>
            <p:cNvPr id="226" name="Google Shape;226;p40"/>
            <p:cNvCxnSpPr/>
            <p:nvPr/>
          </p:nvCxnSpPr>
          <p:spPr>
            <a:xfrm>
              <a:off x="2331500" y="4159725"/>
              <a:ext cx="2583000" cy="0"/>
            </a:xfrm>
            <a:prstGeom prst="straightConnector1">
              <a:avLst/>
            </a:prstGeom>
            <a:noFill/>
            <a:ln w="28575" cap="flat" cmpd="sng">
              <a:solidFill>
                <a:srgbClr val="000000"/>
              </a:solidFill>
              <a:prstDash val="dash"/>
              <a:round/>
              <a:headEnd type="none" w="med" len="med"/>
              <a:tailEnd type="none" w="med" len="med"/>
            </a:ln>
          </p:spPr>
        </p:cxnSp>
        <p:sp>
          <p:nvSpPr>
            <p:cNvPr id="227" name="Google Shape;227;p40"/>
            <p:cNvSpPr/>
            <p:nvPr/>
          </p:nvSpPr>
          <p:spPr>
            <a:xfrm>
              <a:off x="5017975" y="4262725"/>
              <a:ext cx="1171800" cy="304500"/>
            </a:xfrm>
            <a:prstGeom prst="rect">
              <a:avLst/>
            </a:prstGeom>
            <a:solidFill>
              <a:srgbClr val="3B7EA1"/>
            </a:solidFill>
            <a:ln>
              <a:noFill/>
            </a:ln>
          </p:spPr>
          <p:txBody>
            <a:bodyPr spcFirstLastPara="1" wrap="square" lIns="121900" tIns="121900" rIns="121900" bIns="121900" anchor="ctr" anchorCtr="0">
              <a:noAutofit/>
            </a:bodyPr>
            <a:lstStyle/>
            <a:p>
              <a:pPr algn="r"/>
              <a:r>
                <a:rPr lang="en" sz="2400" b="1">
                  <a:solidFill>
                    <a:schemeClr val="lt1"/>
                  </a:solidFill>
                </a:rPr>
                <a:t>Test</a:t>
              </a:r>
              <a:endParaRPr sz="2400" b="1">
                <a:solidFill>
                  <a:schemeClr val="lt1"/>
                </a:solidFill>
              </a:endParaRPr>
            </a:p>
          </p:txBody>
        </p:sp>
        <p:sp>
          <p:nvSpPr>
            <p:cNvPr id="228" name="Google Shape;228;p40"/>
            <p:cNvSpPr/>
            <p:nvPr/>
          </p:nvSpPr>
          <p:spPr>
            <a:xfrm>
              <a:off x="6190000" y="4262717"/>
              <a:ext cx="622500" cy="304500"/>
            </a:xfrm>
            <a:prstGeom prst="rect">
              <a:avLst/>
            </a:prstGeom>
            <a:solidFill>
              <a:srgbClr val="C4820E"/>
            </a:solidFill>
            <a:ln>
              <a:noFill/>
            </a:ln>
          </p:spPr>
          <p:txBody>
            <a:bodyPr spcFirstLastPara="1" wrap="square" lIns="121900" tIns="121900" rIns="121900" bIns="121900" anchor="ctr" anchorCtr="0">
              <a:noAutofit/>
            </a:bodyPr>
            <a:lstStyle/>
            <a:p>
              <a:pPr algn="ctr"/>
              <a:r>
                <a:rPr lang="en" sz="2400" b="1">
                  <a:solidFill>
                    <a:schemeClr val="lt1"/>
                  </a:solidFill>
                </a:rPr>
                <a:t>Set</a:t>
              </a:r>
              <a:endParaRPr sz="2400" b="1">
                <a:solidFill>
                  <a:schemeClr val="lt1"/>
                </a:solidFill>
              </a:endParaRPr>
            </a:p>
          </p:txBody>
        </p:sp>
      </p:grpSp>
      <p:sp>
        <p:nvSpPr>
          <p:cNvPr id="229" name="Google Shape;229;p40"/>
          <p:cNvSpPr txBox="1"/>
          <p:nvPr/>
        </p:nvSpPr>
        <p:spPr>
          <a:xfrm>
            <a:off x="5162200" y="6191991"/>
            <a:ext cx="1867600" cy="806800"/>
          </a:xfrm>
          <a:prstGeom prst="rect">
            <a:avLst/>
          </a:prstGeom>
          <a:noFill/>
          <a:ln>
            <a:noFill/>
          </a:ln>
        </p:spPr>
        <p:txBody>
          <a:bodyPr spcFirstLastPara="1" wrap="square" lIns="121900" tIns="121900" rIns="121900" bIns="121900" anchor="t" anchorCtr="0">
            <a:noAutofit/>
          </a:bodyPr>
          <a:lstStyle/>
          <a:p>
            <a:pPr algn="ctr"/>
            <a:r>
              <a:rPr lang="en" sz="3200">
                <a:solidFill>
                  <a:srgbClr val="3B7EA1"/>
                </a:solidFill>
              </a:rPr>
              <a:t>(Demo)</a:t>
            </a:r>
            <a:endParaRPr sz="3200">
              <a:solidFill>
                <a:srgbClr val="3B7EA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9">
                                            <p:txEl>
                                              <p:pRg st="0" end="0"/>
                                            </p:txEl>
                                          </p:spTgt>
                                        </p:tgtEl>
                                        <p:attrNameLst>
                                          <p:attrName>style.visibility</p:attrName>
                                        </p:attrNameLst>
                                      </p:cBhvr>
                                      <p:to>
                                        <p:strVal val="visible"/>
                                      </p:to>
                                    </p:set>
                                    <p:animEffect transition="in" filter="fade">
                                      <p:cBhvr>
                                        <p:cTn id="7" dur="1"/>
                                        <p:tgtEl>
                                          <p:spTgt spid="2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9">
                                            <p:txEl>
                                              <p:pRg st="1" end="1"/>
                                            </p:txEl>
                                          </p:spTgt>
                                        </p:tgtEl>
                                        <p:attrNameLst>
                                          <p:attrName>style.visibility</p:attrName>
                                        </p:attrNameLst>
                                      </p:cBhvr>
                                      <p:to>
                                        <p:strVal val="visible"/>
                                      </p:to>
                                    </p:set>
                                    <p:animEffect transition="in" filter="fade">
                                      <p:cBhvr>
                                        <p:cTn id="12" dur="1"/>
                                        <p:tgtEl>
                                          <p:spTgt spid="21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9">
                                            <p:txEl>
                                              <p:pRg st="2" end="2"/>
                                            </p:txEl>
                                          </p:spTgt>
                                        </p:tgtEl>
                                        <p:attrNameLst>
                                          <p:attrName>style.visibility</p:attrName>
                                        </p:attrNameLst>
                                      </p:cBhvr>
                                      <p:to>
                                        <p:strVal val="visible"/>
                                      </p:to>
                                    </p:set>
                                    <p:animEffect transition="in" filter="fade">
                                      <p:cBhvr>
                                        <p:cTn id="17" dur="1"/>
                                        <p:tgtEl>
                                          <p:spTgt spid="21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1"/>
                                        </p:tgtEl>
                                        <p:attrNameLst>
                                          <p:attrName>style.visibility</p:attrName>
                                        </p:attrNameLst>
                                      </p:cBhvr>
                                      <p:to>
                                        <p:strVal val="visible"/>
                                      </p:to>
                                    </p:set>
                                    <p:animEffect transition="in" filter="fade">
                                      <p:cBhvr>
                                        <p:cTn id="22" dur="1"/>
                                        <p:tgtEl>
                                          <p:spTgt spid="22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29"/>
                                        </p:tgtEl>
                                        <p:attrNameLst>
                                          <p:attrName>style.visibility</p:attrName>
                                        </p:attrNameLst>
                                      </p:cBhvr>
                                      <p:to>
                                        <p:strVal val="visible"/>
                                      </p:to>
                                    </p:set>
                                    <p:animEffect transition="in" filter="fade">
                                      <p:cBhvr>
                                        <p:cTn id="27" dur="1"/>
                                        <p:tgtEl>
                                          <p:spTgt spid="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8"/>
          <p:cNvSpPr txBox="1">
            <a:spLocks noGrp="1"/>
          </p:cNvSpPr>
          <p:nvPr>
            <p:ph type="title"/>
          </p:nvPr>
        </p:nvSpPr>
        <p:spPr>
          <a:xfrm>
            <a:off x="1625600" y="2978405"/>
            <a:ext cx="8940800" cy="901200"/>
          </a:xfrm>
          <a:prstGeom prst="rect">
            <a:avLst/>
          </a:prstGeom>
        </p:spPr>
        <p:txBody>
          <a:bodyPr spcFirstLastPara="1" vert="horz" wrap="square" lIns="121900" tIns="121900" rIns="121900" bIns="121900" rtlCol="0" anchor="b" anchorCtr="0">
            <a:noAutofit/>
          </a:bodyPr>
          <a:lstStyle/>
          <a:p>
            <a:r>
              <a:rPr lang="en"/>
              <a:t>Prediction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sz="3200" dirty="0"/>
              <a:t>Review: Taxonomy of Machine Learning</a:t>
            </a:r>
            <a:endParaRPr sz="3200" dirty="0"/>
          </a:p>
        </p:txBody>
      </p:sp>
      <p:pic>
        <p:nvPicPr>
          <p:cNvPr id="105" name="Google Shape;105;p20"/>
          <p:cNvPicPr preferRelativeResize="0"/>
          <p:nvPr/>
        </p:nvPicPr>
        <p:blipFill>
          <a:blip r:embed="rId3">
            <a:alphaModFix/>
          </a:blip>
          <a:stretch>
            <a:fillRect/>
          </a:stretch>
        </p:blipFill>
        <p:spPr>
          <a:xfrm>
            <a:off x="6102028" y="1614801"/>
            <a:ext cx="1219800" cy="1219800"/>
          </a:xfrm>
          <a:prstGeom prst="rect">
            <a:avLst/>
          </a:prstGeom>
          <a:noFill/>
          <a:ln>
            <a:noFill/>
          </a:ln>
        </p:spPr>
      </p:pic>
      <p:cxnSp>
        <p:nvCxnSpPr>
          <p:cNvPr id="106" name="Google Shape;106;p20"/>
          <p:cNvCxnSpPr/>
          <p:nvPr/>
        </p:nvCxnSpPr>
        <p:spPr>
          <a:xfrm flipH="1">
            <a:off x="3253000" y="2066621"/>
            <a:ext cx="2776800" cy="744000"/>
          </a:xfrm>
          <a:prstGeom prst="straightConnector1">
            <a:avLst/>
          </a:prstGeom>
          <a:noFill/>
          <a:ln w="19050" cap="flat" cmpd="sng">
            <a:solidFill>
              <a:schemeClr val="dk2"/>
            </a:solidFill>
            <a:prstDash val="solid"/>
            <a:round/>
            <a:headEnd type="none" w="med" len="med"/>
            <a:tailEnd type="triangle" w="med" len="med"/>
          </a:ln>
        </p:spPr>
      </p:cxnSp>
      <p:sp>
        <p:nvSpPr>
          <p:cNvPr id="107" name="Google Shape;107;p20"/>
          <p:cNvSpPr txBox="1"/>
          <p:nvPr/>
        </p:nvSpPr>
        <p:spPr>
          <a:xfrm rot="-899733">
            <a:off x="3714989" y="1899180"/>
            <a:ext cx="2555423" cy="660467"/>
          </a:xfrm>
          <a:prstGeom prst="rect">
            <a:avLst/>
          </a:prstGeom>
          <a:noFill/>
          <a:ln>
            <a:noFill/>
          </a:ln>
        </p:spPr>
        <p:txBody>
          <a:bodyPr spcFirstLastPara="1" wrap="square" lIns="121900" tIns="121900" rIns="121900" bIns="121900" anchor="t" anchorCtr="0">
            <a:noAutofit/>
          </a:bodyPr>
          <a:lstStyle/>
          <a:p>
            <a:r>
              <a:rPr lang="en" sz="2400">
                <a:latin typeface="Calibri"/>
                <a:ea typeface="Calibri"/>
                <a:cs typeface="Calibri"/>
                <a:sym typeface="Calibri"/>
              </a:rPr>
              <a:t>Labeled Data</a:t>
            </a:r>
            <a:endParaRPr sz="2400">
              <a:latin typeface="Calibri"/>
              <a:ea typeface="Calibri"/>
              <a:cs typeface="Calibri"/>
              <a:sym typeface="Calibri"/>
            </a:endParaRPr>
          </a:p>
        </p:txBody>
      </p:sp>
      <p:sp>
        <p:nvSpPr>
          <p:cNvPr id="108" name="Google Shape;108;p20"/>
          <p:cNvSpPr txBox="1"/>
          <p:nvPr/>
        </p:nvSpPr>
        <p:spPr>
          <a:xfrm>
            <a:off x="1400867" y="2733433"/>
            <a:ext cx="3536400" cy="1078800"/>
          </a:xfrm>
          <a:prstGeom prst="rect">
            <a:avLst/>
          </a:prstGeom>
          <a:noFill/>
          <a:ln>
            <a:noFill/>
          </a:ln>
        </p:spPr>
        <p:txBody>
          <a:bodyPr spcFirstLastPara="1" wrap="square" lIns="121900" tIns="121900" rIns="121900" bIns="121900" anchor="t" anchorCtr="0">
            <a:noAutofit/>
          </a:bodyPr>
          <a:lstStyle/>
          <a:p>
            <a:r>
              <a:rPr lang="en" sz="2667">
                <a:latin typeface="Calibri"/>
                <a:ea typeface="Calibri"/>
                <a:cs typeface="Calibri"/>
                <a:sym typeface="Calibri"/>
              </a:rPr>
              <a:t>Supervised Learning</a:t>
            </a:r>
            <a:endParaRPr sz="2667">
              <a:latin typeface="Calibri"/>
              <a:ea typeface="Calibri"/>
              <a:cs typeface="Calibri"/>
              <a:sym typeface="Calibri"/>
            </a:endParaRPr>
          </a:p>
        </p:txBody>
      </p:sp>
      <p:cxnSp>
        <p:nvCxnSpPr>
          <p:cNvPr id="109" name="Google Shape;109;p20"/>
          <p:cNvCxnSpPr/>
          <p:nvPr/>
        </p:nvCxnSpPr>
        <p:spPr>
          <a:xfrm flipH="1">
            <a:off x="1749333" y="3284955"/>
            <a:ext cx="963200" cy="963200"/>
          </a:xfrm>
          <a:prstGeom prst="straightConnector1">
            <a:avLst/>
          </a:prstGeom>
          <a:noFill/>
          <a:ln w="19050" cap="flat" cmpd="sng">
            <a:solidFill>
              <a:schemeClr val="dk2"/>
            </a:solidFill>
            <a:prstDash val="solid"/>
            <a:round/>
            <a:headEnd type="none" w="med" len="med"/>
            <a:tailEnd type="triangle" w="med" len="med"/>
          </a:ln>
        </p:spPr>
      </p:cxnSp>
      <p:cxnSp>
        <p:nvCxnSpPr>
          <p:cNvPr id="110" name="Google Shape;110;p20"/>
          <p:cNvCxnSpPr/>
          <p:nvPr/>
        </p:nvCxnSpPr>
        <p:spPr>
          <a:xfrm>
            <a:off x="2704864" y="3285733"/>
            <a:ext cx="943200" cy="943200"/>
          </a:xfrm>
          <a:prstGeom prst="straightConnector1">
            <a:avLst/>
          </a:prstGeom>
          <a:noFill/>
          <a:ln w="19050" cap="flat" cmpd="sng">
            <a:solidFill>
              <a:schemeClr val="dk2"/>
            </a:solidFill>
            <a:prstDash val="solid"/>
            <a:round/>
            <a:headEnd type="none" w="med" len="med"/>
            <a:tailEnd type="triangle" w="med" len="med"/>
          </a:ln>
        </p:spPr>
      </p:cxnSp>
      <p:sp>
        <p:nvSpPr>
          <p:cNvPr id="111" name="Google Shape;111;p20"/>
          <p:cNvSpPr txBox="1"/>
          <p:nvPr/>
        </p:nvSpPr>
        <p:spPr>
          <a:xfrm>
            <a:off x="815433" y="4110100"/>
            <a:ext cx="3536400" cy="1078800"/>
          </a:xfrm>
          <a:prstGeom prst="rect">
            <a:avLst/>
          </a:prstGeom>
          <a:noFill/>
          <a:ln>
            <a:noFill/>
          </a:ln>
        </p:spPr>
        <p:txBody>
          <a:bodyPr spcFirstLastPara="1" wrap="square" lIns="121900" tIns="121900" rIns="121900" bIns="121900" anchor="t" anchorCtr="0">
            <a:noAutofit/>
          </a:bodyPr>
          <a:lstStyle/>
          <a:p>
            <a:r>
              <a:rPr lang="en" sz="2667" dirty="0">
                <a:latin typeface="Calibri"/>
                <a:ea typeface="Calibri"/>
                <a:cs typeface="Calibri"/>
                <a:sym typeface="Calibri"/>
              </a:rPr>
              <a:t>Regression</a:t>
            </a:r>
            <a:endParaRPr sz="2667" dirty="0">
              <a:latin typeface="Calibri"/>
              <a:ea typeface="Calibri"/>
              <a:cs typeface="Calibri"/>
              <a:sym typeface="Calibri"/>
            </a:endParaRPr>
          </a:p>
        </p:txBody>
      </p:sp>
      <p:sp>
        <p:nvSpPr>
          <p:cNvPr id="112" name="Google Shape;112;p20"/>
          <p:cNvSpPr txBox="1"/>
          <p:nvPr/>
        </p:nvSpPr>
        <p:spPr>
          <a:xfrm>
            <a:off x="2807433" y="4125067"/>
            <a:ext cx="2130000" cy="660400"/>
          </a:xfrm>
          <a:prstGeom prst="rect">
            <a:avLst/>
          </a:prstGeom>
          <a:noFill/>
          <a:ln>
            <a:noFill/>
          </a:ln>
        </p:spPr>
        <p:txBody>
          <a:bodyPr spcFirstLastPara="1" wrap="square" lIns="121900" tIns="121900" rIns="121900" bIns="121900" anchor="t" anchorCtr="0">
            <a:noAutofit/>
          </a:bodyPr>
          <a:lstStyle/>
          <a:p>
            <a:r>
              <a:rPr lang="en" sz="2667" dirty="0">
                <a:latin typeface="Calibri"/>
                <a:ea typeface="Calibri"/>
                <a:cs typeface="Calibri"/>
                <a:sym typeface="Calibri"/>
              </a:rPr>
              <a:t>Classification</a:t>
            </a:r>
            <a:endParaRPr sz="2667" dirty="0">
              <a:latin typeface="Calibri"/>
              <a:ea typeface="Calibri"/>
              <a:cs typeface="Calibri"/>
              <a:sym typeface="Calibri"/>
            </a:endParaRPr>
          </a:p>
        </p:txBody>
      </p:sp>
      <p:pic>
        <p:nvPicPr>
          <p:cNvPr id="113" name="Google Shape;113;p20"/>
          <p:cNvPicPr preferRelativeResize="0"/>
          <p:nvPr/>
        </p:nvPicPr>
        <p:blipFill>
          <a:blip r:embed="rId4">
            <a:alphaModFix/>
          </a:blip>
          <a:stretch>
            <a:fillRect/>
          </a:stretch>
        </p:blipFill>
        <p:spPr>
          <a:xfrm>
            <a:off x="756001" y="4728667"/>
            <a:ext cx="1808345" cy="1553900"/>
          </a:xfrm>
          <a:prstGeom prst="rect">
            <a:avLst/>
          </a:prstGeom>
          <a:noFill/>
          <a:ln>
            <a:noFill/>
          </a:ln>
        </p:spPr>
      </p:pic>
      <p:pic>
        <p:nvPicPr>
          <p:cNvPr id="114" name="Google Shape;114;p20"/>
          <p:cNvPicPr preferRelativeResize="0"/>
          <p:nvPr/>
        </p:nvPicPr>
        <p:blipFill>
          <a:blip r:embed="rId5">
            <a:alphaModFix/>
          </a:blip>
          <a:stretch>
            <a:fillRect/>
          </a:stretch>
        </p:blipFill>
        <p:spPr>
          <a:xfrm>
            <a:off x="2982432" y="4834367"/>
            <a:ext cx="1704323" cy="1078800"/>
          </a:xfrm>
          <a:prstGeom prst="rect">
            <a:avLst/>
          </a:prstGeom>
          <a:noFill/>
          <a:ln>
            <a:noFill/>
          </a:ln>
        </p:spPr>
      </p:pic>
      <p:sp>
        <p:nvSpPr>
          <p:cNvPr id="115" name="Google Shape;115;p20"/>
          <p:cNvSpPr txBox="1"/>
          <p:nvPr/>
        </p:nvSpPr>
        <p:spPr>
          <a:xfrm>
            <a:off x="3497620" y="3272833"/>
            <a:ext cx="1791531" cy="772400"/>
          </a:xfrm>
          <a:prstGeom prst="rect">
            <a:avLst/>
          </a:prstGeom>
          <a:noFill/>
          <a:ln>
            <a:noFill/>
          </a:ln>
        </p:spPr>
        <p:txBody>
          <a:bodyPr spcFirstLastPara="1" wrap="square" lIns="121900" tIns="121900" rIns="121900" bIns="121900" anchor="t" anchorCtr="0">
            <a:noAutofit/>
          </a:bodyPr>
          <a:lstStyle/>
          <a:p>
            <a:r>
              <a:rPr lang="en" sz="2400" dirty="0">
                <a:latin typeface="Calibri"/>
                <a:ea typeface="Calibri"/>
                <a:cs typeface="Calibri"/>
                <a:sym typeface="Calibri"/>
              </a:rPr>
              <a:t>Categorical Response</a:t>
            </a:r>
            <a:endParaRPr sz="2400" dirty="0">
              <a:latin typeface="Calibri"/>
              <a:ea typeface="Calibri"/>
              <a:cs typeface="Calibri"/>
              <a:sym typeface="Calibri"/>
            </a:endParaRPr>
          </a:p>
        </p:txBody>
      </p:sp>
      <p:sp>
        <p:nvSpPr>
          <p:cNvPr id="116" name="Google Shape;116;p20"/>
          <p:cNvSpPr txBox="1"/>
          <p:nvPr/>
        </p:nvSpPr>
        <p:spPr>
          <a:xfrm>
            <a:off x="584572" y="3260784"/>
            <a:ext cx="1791531" cy="772400"/>
          </a:xfrm>
          <a:prstGeom prst="rect">
            <a:avLst/>
          </a:prstGeom>
          <a:noFill/>
          <a:ln>
            <a:noFill/>
          </a:ln>
        </p:spPr>
        <p:txBody>
          <a:bodyPr spcFirstLastPara="1" wrap="square" lIns="121900" tIns="121900" rIns="121900" bIns="121900" anchor="t" anchorCtr="0">
            <a:noAutofit/>
          </a:bodyPr>
          <a:lstStyle/>
          <a:p>
            <a:r>
              <a:rPr lang="en" sz="2400" dirty="0">
                <a:latin typeface="Calibri"/>
                <a:ea typeface="Calibri"/>
                <a:cs typeface="Calibri"/>
                <a:sym typeface="Calibri"/>
              </a:rPr>
              <a:t>Quantitative Response</a:t>
            </a:r>
            <a:endParaRPr sz="2400" dirty="0">
              <a:latin typeface="Calibri"/>
              <a:ea typeface="Calibri"/>
              <a:cs typeface="Calibri"/>
              <a:sym typeface="Calibri"/>
            </a:endParaRPr>
          </a:p>
        </p:txBody>
      </p:sp>
      <p:cxnSp>
        <p:nvCxnSpPr>
          <p:cNvPr id="117" name="Google Shape;117;p20"/>
          <p:cNvCxnSpPr/>
          <p:nvPr/>
        </p:nvCxnSpPr>
        <p:spPr>
          <a:xfrm>
            <a:off x="7439299" y="2066621"/>
            <a:ext cx="2776800" cy="744000"/>
          </a:xfrm>
          <a:prstGeom prst="straightConnector1">
            <a:avLst/>
          </a:prstGeom>
          <a:noFill/>
          <a:ln w="19050" cap="flat" cmpd="sng">
            <a:solidFill>
              <a:schemeClr val="dk2"/>
            </a:solidFill>
            <a:prstDash val="solid"/>
            <a:round/>
            <a:headEnd type="none" w="med" len="med"/>
            <a:tailEnd type="triangle" w="med" len="med"/>
          </a:ln>
        </p:spPr>
      </p:cxnSp>
      <p:sp>
        <p:nvSpPr>
          <p:cNvPr id="118" name="Google Shape;118;p20"/>
          <p:cNvSpPr txBox="1"/>
          <p:nvPr/>
        </p:nvSpPr>
        <p:spPr>
          <a:xfrm rot="899733" flipH="1">
            <a:off x="7909890" y="2102380"/>
            <a:ext cx="2555423" cy="660467"/>
          </a:xfrm>
          <a:prstGeom prst="rect">
            <a:avLst/>
          </a:prstGeom>
          <a:noFill/>
          <a:ln>
            <a:noFill/>
          </a:ln>
        </p:spPr>
        <p:txBody>
          <a:bodyPr spcFirstLastPara="1" wrap="square" lIns="121900" tIns="121900" rIns="121900" bIns="121900" anchor="t" anchorCtr="0">
            <a:noAutofit/>
          </a:bodyPr>
          <a:lstStyle/>
          <a:p>
            <a:r>
              <a:rPr lang="en" sz="2400">
                <a:latin typeface="Calibri"/>
                <a:ea typeface="Calibri"/>
                <a:cs typeface="Calibri"/>
                <a:sym typeface="Calibri"/>
              </a:rPr>
              <a:t>Unlabeled Data</a:t>
            </a:r>
            <a:endParaRPr sz="2400">
              <a:latin typeface="Calibri"/>
              <a:ea typeface="Calibri"/>
              <a:cs typeface="Calibri"/>
              <a:sym typeface="Calibri"/>
            </a:endParaRPr>
          </a:p>
        </p:txBody>
      </p:sp>
      <p:sp>
        <p:nvSpPr>
          <p:cNvPr id="119" name="Google Shape;119;p20"/>
          <p:cNvSpPr txBox="1"/>
          <p:nvPr/>
        </p:nvSpPr>
        <p:spPr>
          <a:xfrm flipH="1">
            <a:off x="7719032" y="2733433"/>
            <a:ext cx="3536400" cy="1078800"/>
          </a:xfrm>
          <a:prstGeom prst="rect">
            <a:avLst/>
          </a:prstGeom>
          <a:noFill/>
          <a:ln>
            <a:noFill/>
          </a:ln>
        </p:spPr>
        <p:txBody>
          <a:bodyPr spcFirstLastPara="1" wrap="square" lIns="121900" tIns="121900" rIns="121900" bIns="121900" anchor="t" anchorCtr="0">
            <a:noAutofit/>
          </a:bodyPr>
          <a:lstStyle/>
          <a:p>
            <a:r>
              <a:rPr lang="en" sz="2667">
                <a:latin typeface="Calibri"/>
                <a:ea typeface="Calibri"/>
                <a:cs typeface="Calibri"/>
                <a:sym typeface="Calibri"/>
              </a:rPr>
              <a:t>Unsupervised Learning</a:t>
            </a:r>
            <a:endParaRPr sz="2667">
              <a:latin typeface="Calibri"/>
              <a:ea typeface="Calibri"/>
              <a:cs typeface="Calibri"/>
              <a:sym typeface="Calibri"/>
            </a:endParaRPr>
          </a:p>
        </p:txBody>
      </p:sp>
      <p:cxnSp>
        <p:nvCxnSpPr>
          <p:cNvPr id="120" name="Google Shape;120;p20"/>
          <p:cNvCxnSpPr/>
          <p:nvPr/>
        </p:nvCxnSpPr>
        <p:spPr>
          <a:xfrm>
            <a:off x="9435765" y="3284955"/>
            <a:ext cx="963200" cy="963200"/>
          </a:xfrm>
          <a:prstGeom prst="straightConnector1">
            <a:avLst/>
          </a:prstGeom>
          <a:noFill/>
          <a:ln w="19050" cap="flat" cmpd="sng">
            <a:solidFill>
              <a:schemeClr val="dk2"/>
            </a:solidFill>
            <a:prstDash val="solid"/>
            <a:round/>
            <a:headEnd type="none" w="med" len="med"/>
            <a:tailEnd type="triangle" w="med" len="med"/>
          </a:ln>
        </p:spPr>
      </p:cxnSp>
      <p:cxnSp>
        <p:nvCxnSpPr>
          <p:cNvPr id="121" name="Google Shape;121;p20"/>
          <p:cNvCxnSpPr/>
          <p:nvPr/>
        </p:nvCxnSpPr>
        <p:spPr>
          <a:xfrm flipH="1">
            <a:off x="8500236" y="3285733"/>
            <a:ext cx="943200" cy="943200"/>
          </a:xfrm>
          <a:prstGeom prst="straightConnector1">
            <a:avLst/>
          </a:prstGeom>
          <a:noFill/>
          <a:ln w="19050" cap="flat" cmpd="sng">
            <a:solidFill>
              <a:schemeClr val="dk2"/>
            </a:solidFill>
            <a:prstDash val="solid"/>
            <a:round/>
            <a:headEnd type="none" w="med" len="med"/>
            <a:tailEnd type="triangle" w="med" len="med"/>
          </a:ln>
        </p:spPr>
      </p:cxnSp>
      <p:sp>
        <p:nvSpPr>
          <p:cNvPr id="122" name="Google Shape;122;p20"/>
          <p:cNvSpPr txBox="1"/>
          <p:nvPr/>
        </p:nvSpPr>
        <p:spPr>
          <a:xfrm flipH="1">
            <a:off x="9523600" y="4110100"/>
            <a:ext cx="1914400" cy="1078800"/>
          </a:xfrm>
          <a:prstGeom prst="rect">
            <a:avLst/>
          </a:prstGeom>
          <a:noFill/>
          <a:ln>
            <a:noFill/>
          </a:ln>
        </p:spPr>
        <p:txBody>
          <a:bodyPr spcFirstLastPara="1" wrap="square" lIns="121900" tIns="121900" rIns="121900" bIns="121900" anchor="t" anchorCtr="0">
            <a:noAutofit/>
          </a:bodyPr>
          <a:lstStyle/>
          <a:p>
            <a:r>
              <a:rPr lang="en" sz="2667">
                <a:latin typeface="Calibri"/>
                <a:ea typeface="Calibri"/>
                <a:cs typeface="Calibri"/>
                <a:sym typeface="Calibri"/>
              </a:rPr>
              <a:t>Clustering</a:t>
            </a:r>
            <a:endParaRPr sz="2667">
              <a:latin typeface="Calibri"/>
              <a:ea typeface="Calibri"/>
              <a:cs typeface="Calibri"/>
              <a:sym typeface="Calibri"/>
            </a:endParaRPr>
          </a:p>
        </p:txBody>
      </p:sp>
      <p:sp>
        <p:nvSpPr>
          <p:cNvPr id="123" name="Google Shape;123;p20"/>
          <p:cNvSpPr txBox="1"/>
          <p:nvPr/>
        </p:nvSpPr>
        <p:spPr>
          <a:xfrm flipH="1">
            <a:off x="5410067" y="4125067"/>
            <a:ext cx="4016800" cy="660400"/>
          </a:xfrm>
          <a:prstGeom prst="rect">
            <a:avLst/>
          </a:prstGeom>
          <a:noFill/>
          <a:ln>
            <a:noFill/>
          </a:ln>
        </p:spPr>
        <p:txBody>
          <a:bodyPr spcFirstLastPara="1" wrap="square" lIns="121900" tIns="121900" rIns="121900" bIns="121900" anchor="t" anchorCtr="0">
            <a:noAutofit/>
          </a:bodyPr>
          <a:lstStyle/>
          <a:p>
            <a:pPr algn="ctr"/>
            <a:r>
              <a:rPr lang="en" sz="2667" dirty="0">
                <a:latin typeface="Calibri"/>
                <a:ea typeface="Calibri"/>
                <a:cs typeface="Calibri"/>
                <a:sym typeface="Calibri"/>
              </a:rPr>
              <a:t>Dimensionality Reduction</a:t>
            </a:r>
            <a:endParaRPr sz="2667" dirty="0">
              <a:latin typeface="Calibri"/>
              <a:ea typeface="Calibri"/>
              <a:cs typeface="Calibri"/>
              <a:sym typeface="Calibri"/>
            </a:endParaRPr>
          </a:p>
        </p:txBody>
      </p:sp>
      <p:pic>
        <p:nvPicPr>
          <p:cNvPr id="124" name="Google Shape;124;p20"/>
          <p:cNvPicPr preferRelativeResize="0"/>
          <p:nvPr/>
        </p:nvPicPr>
        <p:blipFill>
          <a:blip r:embed="rId6">
            <a:alphaModFix/>
          </a:blip>
          <a:stretch>
            <a:fillRect/>
          </a:stretch>
        </p:blipFill>
        <p:spPr>
          <a:xfrm>
            <a:off x="9486300" y="4683867"/>
            <a:ext cx="1785000" cy="1334800"/>
          </a:xfrm>
          <a:prstGeom prst="rect">
            <a:avLst/>
          </a:prstGeom>
          <a:noFill/>
          <a:ln>
            <a:noFill/>
          </a:ln>
        </p:spPr>
      </p:pic>
      <p:pic>
        <p:nvPicPr>
          <p:cNvPr id="125" name="Google Shape;125;p20"/>
          <p:cNvPicPr preferRelativeResize="0"/>
          <p:nvPr/>
        </p:nvPicPr>
        <p:blipFill>
          <a:blip r:embed="rId7">
            <a:alphaModFix/>
          </a:blip>
          <a:stretch>
            <a:fillRect/>
          </a:stretch>
        </p:blipFill>
        <p:spPr>
          <a:xfrm>
            <a:off x="6548201" y="4701202"/>
            <a:ext cx="2181633" cy="116903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9"/>
          <p:cNvSpPr txBox="1">
            <a:spLocks noGrp="1"/>
          </p:cNvSpPr>
          <p:nvPr>
            <p:ph type="title"/>
          </p:nvPr>
        </p:nvSpPr>
        <p:spPr>
          <a:xfrm>
            <a:off x="609600" y="274633"/>
            <a:ext cx="10505600" cy="901200"/>
          </a:xfrm>
          <a:prstGeom prst="rect">
            <a:avLst/>
          </a:prstGeom>
        </p:spPr>
        <p:txBody>
          <a:bodyPr spcFirstLastPara="1" vert="horz" wrap="square" lIns="121900" tIns="121900" rIns="121900" bIns="121900" rtlCol="0" anchor="b" anchorCtr="0">
            <a:noAutofit/>
          </a:bodyPr>
          <a:lstStyle/>
          <a:p>
            <a:r>
              <a:rPr lang="en"/>
              <a:t>Guessing the Value of an Attribute</a:t>
            </a:r>
            <a:endParaRPr/>
          </a:p>
        </p:txBody>
      </p:sp>
      <p:sp>
        <p:nvSpPr>
          <p:cNvPr id="256" name="Google Shape;256;p49"/>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r>
              <a:rPr lang="en"/>
              <a:t>Based on incomplete information</a:t>
            </a:r>
            <a:endParaRPr/>
          </a:p>
          <a:p>
            <a:r>
              <a:rPr lang="en"/>
              <a:t>One way of making predictions: </a:t>
            </a:r>
            <a:endParaRPr/>
          </a:p>
          <a:p>
            <a:pPr lvl="1">
              <a:spcBef>
                <a:spcPts val="0"/>
              </a:spcBef>
            </a:pPr>
            <a:r>
              <a:rPr lang="en"/>
              <a:t>To predict an outcome for an individual, </a:t>
            </a:r>
            <a:endParaRPr/>
          </a:p>
          <a:p>
            <a:pPr lvl="1">
              <a:spcBef>
                <a:spcPts val="0"/>
              </a:spcBef>
            </a:pPr>
            <a:r>
              <a:rPr lang="en"/>
              <a:t>find others who are like that individual</a:t>
            </a:r>
            <a:endParaRPr/>
          </a:p>
          <a:p>
            <a:pPr lvl="1">
              <a:spcBef>
                <a:spcPts val="0"/>
              </a:spcBef>
            </a:pPr>
            <a:r>
              <a:rPr lang="en"/>
              <a:t>and whose outcomes you know. </a:t>
            </a:r>
            <a:endParaRPr/>
          </a:p>
          <a:p>
            <a:pPr lvl="1">
              <a:spcBef>
                <a:spcPts val="0"/>
              </a:spcBef>
            </a:pPr>
            <a:r>
              <a:rPr lang="en"/>
              <a:t>Use those outcomes as the basis of your prediction.</a:t>
            </a:r>
            <a:endParaRPr/>
          </a:p>
          <a:p>
            <a:pPr marL="0" indent="0">
              <a:spcBef>
                <a:spcPts val="533"/>
              </a:spcBef>
              <a:buNone/>
            </a:pPr>
            <a:endParaRPr/>
          </a:p>
          <a:p>
            <a:pPr>
              <a:spcBef>
                <a:spcPts val="533"/>
              </a:spcBef>
            </a:pPr>
            <a:r>
              <a:rPr lang="en"/>
              <a:t>Two Types of Prediction</a:t>
            </a:r>
            <a:endParaRPr/>
          </a:p>
          <a:p>
            <a:pPr lvl="1">
              <a:spcBef>
                <a:spcPts val="0"/>
              </a:spcBef>
            </a:pPr>
            <a:r>
              <a:rPr lang="en"/>
              <a:t>Classification = Categorical; Regression = Numeric</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5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50"/>
          <p:cNvSpPr txBox="1">
            <a:spLocks noGrp="1"/>
          </p:cNvSpPr>
          <p:nvPr>
            <p:ph type="title"/>
          </p:nvPr>
        </p:nvSpPr>
        <p:spPr>
          <a:xfrm>
            <a:off x="609600" y="274633"/>
            <a:ext cx="10980000" cy="901200"/>
          </a:xfrm>
          <a:prstGeom prst="rect">
            <a:avLst/>
          </a:prstGeom>
        </p:spPr>
        <p:txBody>
          <a:bodyPr spcFirstLastPara="1" vert="horz" wrap="square" lIns="121900" tIns="121900" rIns="121900" bIns="121900" rtlCol="0" anchor="b" anchorCtr="0">
            <a:noAutofit/>
          </a:bodyPr>
          <a:lstStyle/>
          <a:p>
            <a:r>
              <a:rPr lang="en"/>
              <a:t>Prediction Example: Spam or Not?</a:t>
            </a:r>
            <a:endParaRPr/>
          </a:p>
        </p:txBody>
      </p:sp>
      <p:pic>
        <p:nvPicPr>
          <p:cNvPr id="262" name="Google Shape;262;p50"/>
          <p:cNvPicPr preferRelativeResize="0"/>
          <p:nvPr/>
        </p:nvPicPr>
        <p:blipFill>
          <a:blip r:embed="rId3">
            <a:alphaModFix/>
          </a:blip>
          <a:stretch>
            <a:fillRect/>
          </a:stretch>
        </p:blipFill>
        <p:spPr>
          <a:xfrm>
            <a:off x="203201" y="3989617"/>
            <a:ext cx="11785601" cy="874627"/>
          </a:xfrm>
          <a:prstGeom prst="rect">
            <a:avLst/>
          </a:prstGeom>
          <a:noFill/>
          <a:ln>
            <a:noFill/>
          </a:ln>
        </p:spPr>
      </p:pic>
      <p:pic>
        <p:nvPicPr>
          <p:cNvPr id="263" name="Google Shape;263;p50"/>
          <p:cNvPicPr preferRelativeResize="0"/>
          <p:nvPr/>
        </p:nvPicPr>
        <p:blipFill>
          <a:blip r:embed="rId4">
            <a:alphaModFix/>
          </a:blip>
          <a:stretch>
            <a:fillRect/>
          </a:stretch>
        </p:blipFill>
        <p:spPr>
          <a:xfrm>
            <a:off x="203200" y="2745711"/>
            <a:ext cx="11785600" cy="799024"/>
          </a:xfrm>
          <a:prstGeom prst="rect">
            <a:avLst/>
          </a:prstGeom>
          <a:noFill/>
          <a:ln>
            <a:noFill/>
          </a:ln>
        </p:spPr>
      </p:pic>
      <p:pic>
        <p:nvPicPr>
          <p:cNvPr id="264" name="Google Shape;264;p50"/>
          <p:cNvPicPr preferRelativeResize="0"/>
          <p:nvPr/>
        </p:nvPicPr>
        <p:blipFill>
          <a:blip r:embed="rId5">
            <a:alphaModFix/>
          </a:blip>
          <a:stretch>
            <a:fillRect/>
          </a:stretch>
        </p:blipFill>
        <p:spPr>
          <a:xfrm>
            <a:off x="203200" y="5309111"/>
            <a:ext cx="11785600" cy="779048"/>
          </a:xfrm>
          <a:prstGeom prst="rect">
            <a:avLst/>
          </a:prstGeom>
          <a:noFill/>
          <a:ln>
            <a:noFill/>
          </a:ln>
        </p:spPr>
      </p:pic>
      <p:pic>
        <p:nvPicPr>
          <p:cNvPr id="265" name="Google Shape;265;p50"/>
          <p:cNvPicPr preferRelativeResize="0"/>
          <p:nvPr/>
        </p:nvPicPr>
        <p:blipFill>
          <a:blip r:embed="rId6">
            <a:alphaModFix/>
          </a:blip>
          <a:stretch>
            <a:fillRect/>
          </a:stretch>
        </p:blipFill>
        <p:spPr>
          <a:xfrm>
            <a:off x="203200" y="1483171"/>
            <a:ext cx="11785600" cy="817613"/>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5"/>
                                        </p:tgtEl>
                                        <p:attrNameLst>
                                          <p:attrName>style.visibility</p:attrName>
                                        </p:attrNameLst>
                                      </p:cBhvr>
                                      <p:to>
                                        <p:strVal val="visible"/>
                                      </p:to>
                                    </p:set>
                                    <p:animEffect transition="in" filter="fade">
                                      <p:cBhvr>
                                        <p:cTn id="7" dur="1"/>
                                        <p:tgtEl>
                                          <p:spTgt spid="26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3"/>
                                        </p:tgtEl>
                                        <p:attrNameLst>
                                          <p:attrName>style.visibility</p:attrName>
                                        </p:attrNameLst>
                                      </p:cBhvr>
                                      <p:to>
                                        <p:strVal val="visible"/>
                                      </p:to>
                                    </p:set>
                                    <p:animEffect transition="in" filter="fade">
                                      <p:cBhvr>
                                        <p:cTn id="12" dur="1"/>
                                        <p:tgtEl>
                                          <p:spTgt spid="26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2"/>
                                        </p:tgtEl>
                                        <p:attrNameLst>
                                          <p:attrName>style.visibility</p:attrName>
                                        </p:attrNameLst>
                                      </p:cBhvr>
                                      <p:to>
                                        <p:strVal val="visible"/>
                                      </p:to>
                                    </p:set>
                                    <p:animEffect transition="in" filter="fade">
                                      <p:cBhvr>
                                        <p:cTn id="17" dur="1"/>
                                        <p:tgtEl>
                                          <p:spTgt spid="26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64"/>
                                        </p:tgtEl>
                                        <p:attrNameLst>
                                          <p:attrName>style.visibility</p:attrName>
                                        </p:attrNameLst>
                                      </p:cBhvr>
                                      <p:to>
                                        <p:strVal val="visible"/>
                                      </p:to>
                                    </p:set>
                                    <p:animEffect transition="in" filter="fade">
                                      <p:cBhvr>
                                        <p:cTn id="22" dur="1"/>
                                        <p:tgtEl>
                                          <p:spTgt spid="2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1"/>
          <p:cNvSpPr txBox="1">
            <a:spLocks noGrp="1"/>
          </p:cNvSpPr>
          <p:nvPr>
            <p:ph type="title"/>
          </p:nvPr>
        </p:nvSpPr>
        <p:spPr>
          <a:xfrm>
            <a:off x="609600" y="274637"/>
            <a:ext cx="8940800" cy="901200"/>
          </a:xfrm>
          <a:prstGeom prst="rect">
            <a:avLst/>
          </a:prstGeom>
        </p:spPr>
        <p:txBody>
          <a:bodyPr spcFirstLastPara="1" vert="horz" wrap="square" lIns="121900" tIns="121900" rIns="121900" bIns="121900" rtlCol="0" anchor="b" anchorCtr="0">
            <a:noAutofit/>
          </a:bodyPr>
          <a:lstStyle/>
          <a:p>
            <a:r>
              <a:rPr lang="en"/>
              <a:t>Machine Learning Algorithm</a:t>
            </a:r>
            <a:endParaRPr/>
          </a:p>
        </p:txBody>
      </p:sp>
      <p:sp>
        <p:nvSpPr>
          <p:cNvPr id="271" name="Google Shape;271;p51"/>
          <p:cNvSpPr txBox="1">
            <a:spLocks noGrp="1"/>
          </p:cNvSpPr>
          <p:nvPr>
            <p:ph type="body" idx="1"/>
          </p:nvPr>
        </p:nvSpPr>
        <p:spPr>
          <a:xfrm>
            <a:off x="609600" y="1295400"/>
            <a:ext cx="10972800" cy="4830800"/>
          </a:xfrm>
          <a:prstGeom prst="rect">
            <a:avLst/>
          </a:prstGeom>
        </p:spPr>
        <p:txBody>
          <a:bodyPr spcFirstLastPara="1" vert="horz" wrap="square" lIns="121900" tIns="121900" rIns="121900" bIns="121900" rtlCol="0" anchor="t" anchorCtr="0">
            <a:noAutofit/>
          </a:bodyPr>
          <a:lstStyle/>
          <a:p>
            <a:pPr indent="-558786">
              <a:buSzPts val="3000"/>
            </a:pPr>
            <a:r>
              <a:rPr lang="en" sz="4000"/>
              <a:t>A mathematical model</a:t>
            </a:r>
            <a:endParaRPr sz="4000"/>
          </a:p>
          <a:p>
            <a:pPr indent="-558786">
              <a:buSzPts val="3000"/>
            </a:pPr>
            <a:r>
              <a:rPr lang="en" sz="4000"/>
              <a:t>calculated based on sample data ("training data")</a:t>
            </a:r>
            <a:endParaRPr sz="4000"/>
          </a:p>
          <a:p>
            <a:pPr indent="-558786">
              <a:buSzPts val="3000"/>
            </a:pPr>
            <a:r>
              <a:rPr lang="en" sz="4000"/>
              <a:t>that makes predictions or decisions without being explicitly programmed to perform the task</a:t>
            </a:r>
            <a:endParaRPr sz="4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2"/>
          <p:cNvSpPr txBox="1">
            <a:spLocks noGrp="1"/>
          </p:cNvSpPr>
          <p:nvPr>
            <p:ph type="title"/>
          </p:nvPr>
        </p:nvSpPr>
        <p:spPr>
          <a:xfrm>
            <a:off x="1625600" y="2978405"/>
            <a:ext cx="8940800" cy="901200"/>
          </a:xfrm>
          <a:prstGeom prst="rect">
            <a:avLst/>
          </a:prstGeom>
        </p:spPr>
        <p:txBody>
          <a:bodyPr spcFirstLastPara="1" vert="horz" wrap="square" lIns="121900" tIns="121900" rIns="121900" bIns="121900" rtlCol="0" anchor="b" anchorCtr="0">
            <a:noAutofit/>
          </a:bodyPr>
          <a:lstStyle/>
          <a:p>
            <a:r>
              <a:rPr lang="en"/>
              <a:t>Classification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53"/>
          <p:cNvSpPr txBox="1">
            <a:spLocks noGrp="1"/>
          </p:cNvSpPr>
          <p:nvPr>
            <p:ph type="title"/>
          </p:nvPr>
        </p:nvSpPr>
        <p:spPr>
          <a:xfrm>
            <a:off x="609600" y="274633"/>
            <a:ext cx="10914000" cy="901200"/>
          </a:xfrm>
          <a:prstGeom prst="rect">
            <a:avLst/>
          </a:prstGeom>
        </p:spPr>
        <p:txBody>
          <a:bodyPr spcFirstLastPara="1" vert="horz" wrap="square" lIns="121900" tIns="121900" rIns="121900" bIns="121900" rtlCol="0" anchor="b" anchorCtr="0">
            <a:noAutofit/>
          </a:bodyPr>
          <a:lstStyle/>
          <a:p>
            <a:r>
              <a:rPr lang="en"/>
              <a:t>Classification Examples</a:t>
            </a:r>
            <a:endParaRPr/>
          </a:p>
        </p:txBody>
      </p:sp>
      <p:pic>
        <p:nvPicPr>
          <p:cNvPr id="282" name="Google Shape;282;p53"/>
          <p:cNvPicPr preferRelativeResize="0"/>
          <p:nvPr/>
        </p:nvPicPr>
        <p:blipFill>
          <a:blip r:embed="rId3">
            <a:alphaModFix/>
          </a:blip>
          <a:stretch>
            <a:fillRect/>
          </a:stretch>
        </p:blipFill>
        <p:spPr>
          <a:xfrm>
            <a:off x="981367" y="2022517"/>
            <a:ext cx="10067368" cy="2812967"/>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5414</TotalTime>
  <Words>1802</Words>
  <Application>Microsoft Macintosh PowerPoint</Application>
  <PresentationFormat>Widescreen</PresentationFormat>
  <Paragraphs>157</Paragraphs>
  <Slides>22</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Courier New</vt:lpstr>
      <vt:lpstr>Office Theme</vt:lpstr>
      <vt:lpstr>YSC2239 Lecture 12</vt:lpstr>
      <vt:lpstr>Today’s class</vt:lpstr>
      <vt:lpstr>Prediction</vt:lpstr>
      <vt:lpstr>Review: Taxonomy of Machine Learning</vt:lpstr>
      <vt:lpstr>Guessing the Value of an Attribute</vt:lpstr>
      <vt:lpstr>Prediction Example: Spam or Not?</vt:lpstr>
      <vt:lpstr>Machine Learning Algorithm</vt:lpstr>
      <vt:lpstr>Classification</vt:lpstr>
      <vt:lpstr>Classification Examples</vt:lpstr>
      <vt:lpstr>Classification Examples</vt:lpstr>
      <vt:lpstr>Classifiers</vt:lpstr>
      <vt:lpstr>Training a Classifier</vt:lpstr>
      <vt:lpstr>Nearest Neighbor Classifier</vt:lpstr>
      <vt:lpstr>The Google Science Fair</vt:lpstr>
      <vt:lpstr>Distance</vt:lpstr>
      <vt:lpstr>Rows of Tables</vt:lpstr>
      <vt:lpstr>Distance Between Two Points</vt:lpstr>
      <vt:lpstr>Nearest Neighbors</vt:lpstr>
      <vt:lpstr>Finding the k Nearest Neighbors</vt:lpstr>
      <vt:lpstr>The Classifier</vt:lpstr>
      <vt:lpstr>Evaluation</vt:lpstr>
      <vt:lpstr>Accuracy of a Classifier</vt:lpstr>
    </vt:vector>
  </TitlesOfParts>
  <Company>College of William and Mary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STA2002!</dc:title>
  <dc:creator>Anke</dc:creator>
  <cp:lastModifiedBy>Hu Hengnan</cp:lastModifiedBy>
  <cp:revision>377</cp:revision>
  <dcterms:created xsi:type="dcterms:W3CDTF">2018-08-30T02:14:46Z</dcterms:created>
  <dcterms:modified xsi:type="dcterms:W3CDTF">2023-02-16T06:41:10Z</dcterms:modified>
</cp:coreProperties>
</file>

<file path=docProps/thumbnail.jpeg>
</file>